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3" r:id="rId1"/>
  </p:sldMasterIdLst>
  <p:notesMasterIdLst>
    <p:notesMasterId r:id="rId28"/>
  </p:notesMasterIdLst>
  <p:sldIdLst>
    <p:sldId id="256" r:id="rId2"/>
    <p:sldId id="276" r:id="rId3"/>
    <p:sldId id="257" r:id="rId4"/>
    <p:sldId id="258" r:id="rId5"/>
    <p:sldId id="259" r:id="rId6"/>
    <p:sldId id="260" r:id="rId7"/>
    <p:sldId id="261" r:id="rId8"/>
    <p:sldId id="262" r:id="rId9"/>
    <p:sldId id="277" r:id="rId10"/>
    <p:sldId id="263" r:id="rId11"/>
    <p:sldId id="278" r:id="rId12"/>
    <p:sldId id="264" r:id="rId13"/>
    <p:sldId id="265" r:id="rId14"/>
    <p:sldId id="266" r:id="rId15"/>
    <p:sldId id="267" r:id="rId16"/>
    <p:sldId id="268" r:id="rId17"/>
    <p:sldId id="269" r:id="rId18"/>
    <p:sldId id="270" r:id="rId19"/>
    <p:sldId id="271" r:id="rId20"/>
    <p:sldId id="279" r:id="rId21"/>
    <p:sldId id="272" r:id="rId22"/>
    <p:sldId id="273" r:id="rId23"/>
    <p:sldId id="274" r:id="rId24"/>
    <p:sldId id="280" r:id="rId25"/>
    <p:sldId id="281" r:id="rId26"/>
    <p:sldId id="275"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7571AB8-A522-45F6-A46A-2A981ADDFE47}">
          <p14:sldIdLst>
            <p14:sldId id="256"/>
            <p14:sldId id="276"/>
            <p14:sldId id="257"/>
            <p14:sldId id="258"/>
            <p14:sldId id="259"/>
            <p14:sldId id="260"/>
            <p14:sldId id="261"/>
            <p14:sldId id="262"/>
            <p14:sldId id="277"/>
            <p14:sldId id="263"/>
            <p14:sldId id="278"/>
            <p14:sldId id="264"/>
            <p14:sldId id="265"/>
            <p14:sldId id="266"/>
            <p14:sldId id="267"/>
            <p14:sldId id="268"/>
            <p14:sldId id="269"/>
            <p14:sldId id="270"/>
            <p14:sldId id="271"/>
            <p14:sldId id="279"/>
            <p14:sldId id="272"/>
            <p14:sldId id="273"/>
            <p14:sldId id="274"/>
            <p14:sldId id="280"/>
            <p14:sldId id="281"/>
            <p14:sldId id="275"/>
          </p14:sldIdLst>
        </p14:section>
        <p14:section name="Untitled Section" id="{B975340E-C204-4FCD-A9A4-9006EB93C1CE}">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3.JPG>
</file>

<file path=ppt/media/image4.JPG>
</file>

<file path=ppt/media/image5.JP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AC4546-5A81-4532-A3DF-3C17DB1A3F9C}" type="datetimeFigureOut">
              <a:rPr lang="en-US" smtClean="0"/>
              <a:t>1/25/2023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21594A-A3AE-46D2-B1BD-37B6A221E636}" type="slidenum">
              <a:rPr lang="en-US" smtClean="0"/>
              <a:t>‹#›</a:t>
            </a:fld>
            <a:endParaRPr lang="en-US"/>
          </a:p>
        </p:txBody>
      </p:sp>
    </p:spTree>
    <p:extLst>
      <p:ext uri="{BB962C8B-B14F-4D97-AF65-F5344CB8AC3E}">
        <p14:creationId xmlns:p14="http://schemas.microsoft.com/office/powerpoint/2010/main" val="3586829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6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CD6909D9-77DD-4E0B-8785-A48F2A1FFFC1}" type="datetime1">
              <a:rPr lang="en-US" smtClean="0"/>
              <a:t>1/25/2023</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vert="horz" lIns="45720" tIns="45720" rIns="45720" bIns="45720" rtlCol="0" anchor="ctr">
            <a:normAutofit/>
          </a:bodyPr>
          <a:lstStyle>
            <a:lvl1pPr>
              <a:defRPr lang="en-US"/>
            </a:lvl1pPr>
          </a:lstStyle>
          <a:p>
            <a:fld id="{839A52EC-F8CA-4A99-80EF-38F98AF96C87}" type="slidenum">
              <a:rPr lang="en-US" smtClean="0"/>
              <a:t>‹#›</a:t>
            </a:fld>
            <a:endParaRPr lang="en-US"/>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227085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FA172B-EEE5-4B29-832C-A577BEEEE399}" type="datetime1">
              <a:rPr lang="en-US" smtClean="0"/>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9A52EC-F8CA-4A99-80EF-38F98AF96C87}" type="slidenum">
              <a:rPr lang="en-US" smtClean="0"/>
              <a:t>‹#›</a:t>
            </a:fld>
            <a:endParaRPr lang="en-US"/>
          </a:p>
        </p:txBody>
      </p:sp>
    </p:spTree>
    <p:extLst>
      <p:ext uri="{BB962C8B-B14F-4D97-AF65-F5344CB8AC3E}">
        <p14:creationId xmlns:p14="http://schemas.microsoft.com/office/powerpoint/2010/main" val="2900797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3C7962-9EFA-43FE-AA50-CB0176831F4D}" type="datetime1">
              <a:rPr lang="en-US" smtClean="0"/>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9A52EC-F8CA-4A99-80EF-38F98AF96C87}" type="slidenum">
              <a:rPr lang="en-US" smtClean="0"/>
              <a:t>‹#›</a:t>
            </a:fld>
            <a:endParaRPr lang="en-US"/>
          </a:p>
        </p:txBody>
      </p:sp>
    </p:spTree>
    <p:extLst>
      <p:ext uri="{BB962C8B-B14F-4D97-AF65-F5344CB8AC3E}">
        <p14:creationId xmlns:p14="http://schemas.microsoft.com/office/powerpoint/2010/main" val="14956534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F7D89A-CF25-4715-8CEF-BEE3D392F886}" type="datetime1">
              <a:rPr lang="en-US" smtClean="0"/>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9A52EC-F8CA-4A99-80EF-38F98AF96C87}" type="slidenum">
              <a:rPr lang="en-US" smtClean="0"/>
              <a:t>‹#›</a:t>
            </a:fld>
            <a:endParaRPr lang="en-US"/>
          </a:p>
        </p:txBody>
      </p:sp>
    </p:spTree>
    <p:extLst>
      <p:ext uri="{BB962C8B-B14F-4D97-AF65-F5344CB8AC3E}">
        <p14:creationId xmlns:p14="http://schemas.microsoft.com/office/powerpoint/2010/main" val="30696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02DC5F-31DC-4C14-BE8B-0B16772BDCFA}" type="datetime1">
              <a:rPr lang="en-US" smtClean="0"/>
              <a:t>1/25/2023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9A52EC-F8CA-4A99-80EF-38F98AF96C87}" type="slidenum">
              <a:rPr lang="en-US" smtClean="0"/>
              <a:t>‹#›</a:t>
            </a:fld>
            <a:endParaRPr lang="en-US"/>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099088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0ED5069-6437-42E6-8966-E0C1323D6D5F}" type="datetime1">
              <a:rPr lang="en-US" smtClean="0"/>
              <a:t>1/25/2023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9A52EC-F8CA-4A99-80EF-38F98AF96C87}" type="slidenum">
              <a:rPr lang="en-US" smtClean="0"/>
              <a:t>‹#›</a:t>
            </a:fld>
            <a:endParaRPr lang="en-US"/>
          </a:p>
        </p:txBody>
      </p:sp>
    </p:spTree>
    <p:extLst>
      <p:ext uri="{BB962C8B-B14F-4D97-AF65-F5344CB8AC3E}">
        <p14:creationId xmlns:p14="http://schemas.microsoft.com/office/powerpoint/2010/main" val="1521925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7879"/>
            <a:ext cx="4480560" cy="731520"/>
          </a:xfrm>
        </p:spPr>
        <p:txBody>
          <a:bodyPr anchor="b">
            <a:normAutofit/>
          </a:bodyPr>
          <a:lstStyle>
            <a:lvl1pPr marL="0" indent="0">
              <a:spcBef>
                <a:spcPts val="0"/>
              </a:spcBef>
              <a:buNone/>
              <a:defRPr sz="2000" b="0">
                <a:solidFill>
                  <a:schemeClr val="tx1">
                    <a:lumMod val="6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3"/>
          </p:nvPr>
        </p:nvSpPr>
        <p:spPr>
          <a:xfrm>
            <a:off x="6126480" y="1717879"/>
            <a:ext cx="4480560" cy="731520"/>
          </a:xfrm>
        </p:spPr>
        <p:txBody>
          <a:bodyPr anchor="b">
            <a:normAutofit/>
          </a:bodyPr>
          <a:lstStyle>
            <a:lvl1pPr marL="0" indent="0">
              <a:spcBef>
                <a:spcPts val="0"/>
              </a:spcBef>
              <a:buFontTx/>
              <a:buNone/>
              <a:defRPr lang="en-US" sz="2000" b="0" kern="1200" spc="10" baseline="0" dirty="0">
                <a:solidFill>
                  <a:schemeClr val="tx1">
                    <a:lumMod val="65000"/>
                  </a:schemeClr>
                </a:solidFill>
                <a:latin typeface="+mn-lt"/>
                <a:ea typeface="+mn-ea"/>
                <a:cs typeface="+mn-cs"/>
              </a:defRPr>
            </a:lvl1pPr>
          </a:lstStyle>
          <a:p>
            <a:pPr lvl="0"/>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B0FE45B-1206-485D-8FAB-6C8C430FB979}" type="datetime1">
              <a:rPr lang="en-US" smtClean="0"/>
              <a:t>1/25/2023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39A52EC-F8CA-4A99-80EF-38F98AF96C87}" type="slidenum">
              <a:rPr lang="en-US" smtClean="0"/>
              <a:t>‹#›</a:t>
            </a:fld>
            <a:endParaRPr lang="en-US"/>
          </a:p>
        </p:txBody>
      </p:sp>
    </p:spTree>
    <p:extLst>
      <p:ext uri="{BB962C8B-B14F-4D97-AF65-F5344CB8AC3E}">
        <p14:creationId xmlns:p14="http://schemas.microsoft.com/office/powerpoint/2010/main" val="2483103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016EEFA-B0E7-44A7-BD03-D2F3B7BEC30A}" type="datetime1">
              <a:rPr lang="en-US" smtClean="0"/>
              <a:t>1/25/2023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39A52EC-F8CA-4A99-80EF-38F98AF96C87}" type="slidenum">
              <a:rPr lang="en-US" smtClean="0"/>
              <a:t>‹#›</a:t>
            </a:fld>
            <a:endParaRPr lang="en-US"/>
          </a:p>
        </p:txBody>
      </p:sp>
    </p:spTree>
    <p:extLst>
      <p:ext uri="{BB962C8B-B14F-4D97-AF65-F5344CB8AC3E}">
        <p14:creationId xmlns:p14="http://schemas.microsoft.com/office/powerpoint/2010/main" val="4114777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15308B-B1CC-4647-8374-7660DBBEE799}" type="datetime1">
              <a:rPr lang="en-US" smtClean="0"/>
              <a:t>1/25/2023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39A52EC-F8CA-4A99-80EF-38F98AF96C87}" type="slidenum">
              <a:rPr lang="en-US" smtClean="0"/>
              <a:t>‹#›</a:t>
            </a:fld>
            <a:endParaRPr lang="en-US"/>
          </a:p>
        </p:txBody>
      </p:sp>
    </p:spTree>
    <p:extLst>
      <p:ext uri="{BB962C8B-B14F-4D97-AF65-F5344CB8AC3E}">
        <p14:creationId xmlns:p14="http://schemas.microsoft.com/office/powerpoint/2010/main" val="1078696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2824FD8-1EB7-42B5-AADC-F5F83EDA938D}" type="datetime1">
              <a:rPr lang="en-US" smtClean="0"/>
              <a:t>1/25/2023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9A52EC-F8CA-4A99-80EF-38F98AF96C87}" type="slidenum">
              <a:rPr lang="en-US" smtClean="0"/>
              <a:t>‹#›</a:t>
            </a:fld>
            <a:endParaRPr lang="en-US"/>
          </a:p>
        </p:txBody>
      </p:sp>
    </p:spTree>
    <p:extLst>
      <p:ext uri="{BB962C8B-B14F-4D97-AF65-F5344CB8AC3E}">
        <p14:creationId xmlns:p14="http://schemas.microsoft.com/office/powerpoint/2010/main" val="8543110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tx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tx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4706B99-142C-4839-8992-62A192C05E83}" type="datetime1">
              <a:rPr lang="en-US" smtClean="0"/>
              <a:t>1/25/2023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9A52EC-F8CA-4A99-80EF-38F98AF96C87}" type="slidenum">
              <a:rPr lang="en-US" smtClean="0"/>
              <a:t>‹#›</a:t>
            </a:fld>
            <a:endParaRPr lang="en-US"/>
          </a:p>
        </p:txBody>
      </p:sp>
    </p:spTree>
    <p:extLst>
      <p:ext uri="{BB962C8B-B14F-4D97-AF65-F5344CB8AC3E}">
        <p14:creationId xmlns:p14="http://schemas.microsoft.com/office/powerpoint/2010/main" val="992085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1">
                    <a:lumMod val="50000"/>
                  </a:schemeClr>
                </a:solidFill>
              </a:defRPr>
            </a:lvl1pPr>
          </a:lstStyle>
          <a:p>
            <a:fld id="{5FC476E8-DD2A-40CA-A08D-AE9A984BB62A}" type="datetime1">
              <a:rPr lang="en-US" smtClean="0"/>
              <a:t>1/25/2023</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rgbClr val="969696"/>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rgbClr val="777777"/>
                </a:solidFill>
              </a:defRPr>
            </a:lvl1pPr>
          </a:lstStyle>
          <a:p>
            <a:fld id="{839A52EC-F8CA-4A99-80EF-38F98AF96C87}" type="slidenum">
              <a:rPr lang="en-US" smtClean="0"/>
              <a:t>‹#›</a:t>
            </a:fld>
            <a:endParaRPr lang="en-US"/>
          </a:p>
        </p:txBody>
      </p:sp>
    </p:spTree>
    <p:extLst>
      <p:ext uri="{BB962C8B-B14F-4D97-AF65-F5344CB8AC3E}">
        <p14:creationId xmlns:p14="http://schemas.microsoft.com/office/powerpoint/2010/main" val="1522267979"/>
      </p:ext>
    </p:extLst>
  </p:cSld>
  <p:clrMap bg1="dk1" tx1="lt1" bg2="dk2" tx2="lt2" accent1="accent1" accent2="accent2" accent3="accent3" accent4="accent4" accent5="accent5" accent6="accent6" hlink="hlink" folHlink="folHlink"/>
  <p:sldLayoutIdLst>
    <p:sldLayoutId id="2147483864" r:id="rId1"/>
    <p:sldLayoutId id="2147483865" r:id="rId2"/>
    <p:sldLayoutId id="2147483866" r:id="rId3"/>
    <p:sldLayoutId id="2147483867" r:id="rId4"/>
    <p:sldLayoutId id="2147483868" r:id="rId5"/>
    <p:sldLayoutId id="2147483869" r:id="rId6"/>
    <p:sldLayoutId id="2147483870" r:id="rId7"/>
    <p:sldLayoutId id="2147483871" r:id="rId8"/>
    <p:sldLayoutId id="2147483872" r:id="rId9"/>
    <p:sldLayoutId id="2147483873" r:id="rId10"/>
    <p:sldLayoutId id="2147483874" r:id="rId11"/>
  </p:sldLayoutIdLst>
  <p:hf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11770-E48C-25A9-1A77-D436A6DAB87E}"/>
              </a:ext>
            </a:extLst>
          </p:cNvPr>
          <p:cNvSpPr>
            <a:spLocks noGrp="1"/>
          </p:cNvSpPr>
          <p:nvPr>
            <p:ph type="ctrTitle"/>
          </p:nvPr>
        </p:nvSpPr>
        <p:spPr/>
        <p:txBody>
          <a:bodyPr anchor="t">
            <a:normAutofit/>
          </a:bodyPr>
          <a:lstStyle/>
          <a:p>
            <a:pPr algn="ctr" rtl="1">
              <a:lnSpc>
                <a:spcPct val="150000"/>
              </a:lnSpc>
            </a:pPr>
            <a:r>
              <a:rPr lang="fa-IR" sz="2400" dirty="0"/>
              <a:t>به نام خدا</a:t>
            </a:r>
            <a:br>
              <a:rPr lang="fa-IR" sz="2400" dirty="0"/>
            </a:br>
            <a:r>
              <a:rPr lang="fa-IR" sz="2400" dirty="0"/>
              <a:t>پروژه پایانی هوش مصنوعی و سیستم های خبره</a:t>
            </a:r>
            <a:br>
              <a:rPr lang="fa-IR" sz="2400" dirty="0"/>
            </a:br>
            <a:r>
              <a:rPr lang="fa-IR" sz="2400" dirty="0"/>
              <a:t>اعضای گروه:</a:t>
            </a:r>
            <a:br>
              <a:rPr lang="fa-IR" sz="2400" dirty="0"/>
            </a:br>
            <a:r>
              <a:rPr lang="fa-IR" sz="2400" dirty="0"/>
              <a:t>فرزان رحمانی 99521271</a:t>
            </a:r>
            <a:br>
              <a:rPr lang="fa-IR" sz="2400" dirty="0"/>
            </a:br>
            <a:r>
              <a:rPr lang="fa-IR" sz="2400" dirty="0"/>
              <a:t>امیر رضا </a:t>
            </a:r>
            <a:r>
              <a:rPr lang="fa-IR" sz="2400" dirty="0" err="1"/>
              <a:t>ویشته</a:t>
            </a:r>
            <a:r>
              <a:rPr lang="fa-IR" sz="2400" dirty="0"/>
              <a:t> 99522221</a:t>
            </a:r>
            <a:endParaRPr lang="en-US" sz="2400" dirty="0"/>
          </a:p>
        </p:txBody>
      </p:sp>
      <p:sp>
        <p:nvSpPr>
          <p:cNvPr id="3" name="Subtitle 2">
            <a:extLst>
              <a:ext uri="{FF2B5EF4-FFF2-40B4-BE49-F238E27FC236}">
                <a16:creationId xmlns:a16="http://schemas.microsoft.com/office/drawing/2014/main" id="{927F616B-C5D1-8881-5326-8998F4901BE0}"/>
              </a:ext>
            </a:extLst>
          </p:cNvPr>
          <p:cNvSpPr>
            <a:spLocks noGrp="1"/>
          </p:cNvSpPr>
          <p:nvPr>
            <p:ph type="subTitle" idx="1"/>
          </p:nvPr>
        </p:nvSpPr>
        <p:spPr>
          <a:xfrm>
            <a:off x="1261872" y="4320073"/>
            <a:ext cx="9418320" cy="2172167"/>
          </a:xfrm>
        </p:spPr>
        <p:txBody>
          <a:bodyPr>
            <a:normAutofit/>
          </a:bodyPr>
          <a:lstStyle/>
          <a:p>
            <a:pPr algn="r" rtl="1"/>
            <a:r>
              <a:rPr lang="fa-IR" dirty="0"/>
              <a:t>نام پروژه انتخابی: </a:t>
            </a:r>
            <a:r>
              <a:rPr lang="en-US" dirty="0"/>
              <a:t>mountain car</a:t>
            </a:r>
          </a:p>
          <a:p>
            <a:pPr algn="r" rtl="1"/>
            <a:r>
              <a:rPr lang="fa-IR" dirty="0"/>
              <a:t>دسته : </a:t>
            </a:r>
            <a:r>
              <a:rPr lang="en-US" dirty="0"/>
              <a:t>classic control</a:t>
            </a:r>
          </a:p>
          <a:p>
            <a:pPr algn="r" rtl="1"/>
            <a:r>
              <a:rPr lang="fa-IR" dirty="0"/>
              <a:t>لینک صفحه بازی : </a:t>
            </a:r>
            <a:r>
              <a:rPr lang="en-US" sz="2000" dirty="0">
                <a:solidFill>
                  <a:srgbClr val="0070C0"/>
                </a:solidFill>
              </a:rPr>
              <a:t>https://gymnasium.farama.org/environments/classic_control/mountain_car/</a:t>
            </a:r>
            <a:endParaRPr lang="en-US" dirty="0">
              <a:solidFill>
                <a:srgbClr val="0070C0"/>
              </a:solidFill>
            </a:endParaRPr>
          </a:p>
        </p:txBody>
      </p:sp>
      <p:sp>
        <p:nvSpPr>
          <p:cNvPr id="4" name="Slide Number Placeholder 3">
            <a:extLst>
              <a:ext uri="{FF2B5EF4-FFF2-40B4-BE49-F238E27FC236}">
                <a16:creationId xmlns:a16="http://schemas.microsoft.com/office/drawing/2014/main" id="{8A4495C9-F963-6952-69B9-614348FF6C69}"/>
              </a:ext>
            </a:extLst>
          </p:cNvPr>
          <p:cNvSpPr>
            <a:spLocks noGrp="1"/>
          </p:cNvSpPr>
          <p:nvPr>
            <p:ph type="sldNum" sz="quarter" idx="12"/>
          </p:nvPr>
        </p:nvSpPr>
        <p:spPr/>
        <p:txBody>
          <a:bodyPr>
            <a:normAutofit lnSpcReduction="10000"/>
          </a:bodyPr>
          <a:lstStyle/>
          <a:p>
            <a:fld id="{839A52EC-F8CA-4A99-80EF-38F98AF96C87}" type="slidenum">
              <a:rPr lang="en-US" smtClean="0"/>
              <a:t>1</a:t>
            </a:fld>
            <a:endParaRPr lang="en-US"/>
          </a:p>
        </p:txBody>
      </p:sp>
    </p:spTree>
    <p:extLst>
      <p:ext uri="{BB962C8B-B14F-4D97-AF65-F5344CB8AC3E}">
        <p14:creationId xmlns:p14="http://schemas.microsoft.com/office/powerpoint/2010/main" val="32495735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اولش همه دسته ای مختلف رو تست و اجرا کردیم ببینیم اصلا این </a:t>
            </a:r>
            <a:r>
              <a:rPr lang="en-US" sz="2000" dirty="0"/>
              <a:t>gymnasium</a:t>
            </a:r>
            <a:r>
              <a:rPr lang="fa-IR" sz="2000" dirty="0"/>
              <a:t> چیه!</a:t>
            </a:r>
            <a:endParaRPr lang="en-US" sz="2000" dirty="0"/>
          </a:p>
        </p:txBody>
      </p:sp>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10</a:t>
            </a:fld>
            <a:endParaRPr lang="en-US"/>
          </a:p>
        </p:txBody>
      </p:sp>
      <p:pic>
        <p:nvPicPr>
          <p:cNvPr id="11" name="Content Placeholder 10">
            <a:extLst>
              <a:ext uri="{FF2B5EF4-FFF2-40B4-BE49-F238E27FC236}">
                <a16:creationId xmlns:a16="http://schemas.microsoft.com/office/drawing/2014/main" id="{9923BD70-5683-93D7-4AC2-3DB4A83C2A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9109" y="1828800"/>
            <a:ext cx="7260633" cy="4351338"/>
          </a:xfrm>
        </p:spPr>
      </p:pic>
    </p:spTree>
    <p:extLst>
      <p:ext uri="{BB962C8B-B14F-4D97-AF65-F5344CB8AC3E}">
        <p14:creationId xmlns:p14="http://schemas.microsoft.com/office/powerpoint/2010/main" val="1881698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دوم گفتیم خوب دیگه </a:t>
            </a:r>
            <a:r>
              <a:rPr lang="fa-IR" sz="2000" dirty="0" err="1"/>
              <a:t>بسه</a:t>
            </a:r>
            <a:r>
              <a:rPr lang="fa-IR" sz="2000" dirty="0"/>
              <a:t> بازی :-)</a:t>
            </a:r>
            <a:br>
              <a:rPr lang="fa-IR" sz="2000" dirty="0"/>
            </a:br>
            <a:r>
              <a:rPr lang="fa-IR" sz="2000" dirty="0"/>
              <a:t>بریم سراغ </a:t>
            </a:r>
            <a:r>
              <a:rPr lang="en-US" sz="2000" dirty="0"/>
              <a:t>mountain car</a:t>
            </a:r>
            <a:r>
              <a:rPr lang="fa-IR" sz="2000" dirty="0"/>
              <a:t> خودمون ببینیم چی میده چی میگیره راه میاد با هامون نمیاد داستان چیه.</a:t>
            </a:r>
            <a:br>
              <a:rPr lang="fa-IR" sz="2000" dirty="0"/>
            </a:br>
            <a:r>
              <a:rPr lang="fa-IR" sz="2000" dirty="0"/>
              <a:t>خلاصه فهمیدیم اینا </a:t>
            </a:r>
            <a:r>
              <a:rPr lang="fa-IR" sz="2000" dirty="0" err="1"/>
              <a:t>خروجیشون</a:t>
            </a:r>
            <a:r>
              <a:rPr lang="fa-IR" sz="2000" dirty="0"/>
              <a:t> چیه چه شکلی اصلا البته با کمک خود </a:t>
            </a:r>
            <a:r>
              <a:rPr lang="fa-IR" sz="2000" dirty="0" err="1"/>
              <a:t>مستندش</a:t>
            </a:r>
            <a:r>
              <a:rPr lang="fa-IR" sz="2000" dirty="0"/>
              <a:t> </a:t>
            </a:r>
            <a:r>
              <a:rPr lang="fa-IR" sz="2000" dirty="0">
                <a:sym typeface="Wingdings" panose="05000000000000000000" pitchFamily="2" charset="2"/>
              </a:rPr>
              <a:t></a:t>
            </a:r>
            <a:endParaRPr lang="en-US" sz="2000" dirty="0"/>
          </a:p>
        </p:txBody>
      </p:sp>
      <p:pic>
        <p:nvPicPr>
          <p:cNvPr id="7" name="Content Placeholder 6">
            <a:extLst>
              <a:ext uri="{FF2B5EF4-FFF2-40B4-BE49-F238E27FC236}">
                <a16:creationId xmlns:a16="http://schemas.microsoft.com/office/drawing/2014/main" id="{5F2BF1D1-3AC3-690B-1707-EB95C26C77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63555" y="1828800"/>
            <a:ext cx="7791741" cy="4351338"/>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11</a:t>
            </a:fld>
            <a:endParaRPr lang="en-US"/>
          </a:p>
        </p:txBody>
      </p:sp>
    </p:spTree>
    <p:extLst>
      <p:ext uri="{BB962C8B-B14F-4D97-AF65-F5344CB8AC3E}">
        <p14:creationId xmlns:p14="http://schemas.microsoft.com/office/powerpoint/2010/main" val="2930661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بعد رفتیم ببینیم خودمون بازی کنیم </a:t>
            </a:r>
            <a:r>
              <a:rPr lang="fa-IR" sz="2000" dirty="0" err="1"/>
              <a:t>میتونیم</a:t>
            </a:r>
            <a:r>
              <a:rPr lang="fa-IR" sz="2000" dirty="0"/>
              <a:t> ببریم یا نه بنظر راحت </a:t>
            </a:r>
            <a:r>
              <a:rPr lang="fa-IR" sz="2000" dirty="0" err="1"/>
              <a:t>میومد</a:t>
            </a:r>
            <a:r>
              <a:rPr lang="fa-IR" sz="2000" dirty="0"/>
              <a:t>.</a:t>
            </a:r>
            <a:br>
              <a:rPr lang="fa-IR" sz="2000" dirty="0"/>
            </a:br>
            <a:r>
              <a:rPr lang="fa-IR" sz="2000" dirty="0"/>
              <a:t>خب گفتم همیشه برو سمت راست ولی نشد ! </a:t>
            </a:r>
            <a:r>
              <a:rPr lang="fa-IR" sz="2000" dirty="0" err="1"/>
              <a:t>دلیلش</a:t>
            </a:r>
            <a:r>
              <a:rPr lang="fa-IR" sz="2000" dirty="0"/>
              <a:t> هم این بود که ماشین </a:t>
            </a:r>
            <a:r>
              <a:rPr lang="fa-IR" sz="2000" dirty="0" err="1"/>
              <a:t>کوچولون</a:t>
            </a:r>
            <a:r>
              <a:rPr lang="fa-IR" sz="2000" dirty="0"/>
              <a:t> قدرت کافی نداشت</a:t>
            </a:r>
            <a:r>
              <a:rPr lang="fa-IR" sz="2000" dirty="0">
                <a:sym typeface="Wingdings" panose="05000000000000000000" pitchFamily="2" charset="2"/>
              </a:rPr>
              <a:t></a:t>
            </a:r>
            <a:br>
              <a:rPr lang="fa-IR" sz="2000" dirty="0">
                <a:sym typeface="Wingdings" panose="05000000000000000000" pitchFamily="2" charset="2"/>
              </a:rPr>
            </a:br>
            <a:r>
              <a:rPr lang="fa-IR" sz="2000" dirty="0">
                <a:sym typeface="Wingdings" panose="05000000000000000000" pitchFamily="2" charset="2"/>
              </a:rPr>
              <a:t>خب گفتم پس نمیشه حتما </a:t>
            </a:r>
            <a:r>
              <a:rPr lang="fa-IR" sz="2000" dirty="0" err="1">
                <a:sym typeface="Wingdings" panose="05000000000000000000" pitchFamily="2" charset="2"/>
              </a:rPr>
              <a:t>بذار</a:t>
            </a:r>
            <a:r>
              <a:rPr lang="fa-IR" sz="2000" dirty="0">
                <a:sym typeface="Wingdings" panose="05000000000000000000" pitchFamily="2" charset="2"/>
              </a:rPr>
              <a:t> بریم ببینیم </a:t>
            </a:r>
            <a:r>
              <a:rPr lang="en-US" sz="2000" dirty="0">
                <a:sym typeface="Wingdings" panose="05000000000000000000" pitchFamily="2" charset="2"/>
              </a:rPr>
              <a:t>agent</a:t>
            </a:r>
            <a:r>
              <a:rPr lang="fa-IR" sz="2000" dirty="0">
                <a:sym typeface="Wingdings" panose="05000000000000000000" pitchFamily="2" charset="2"/>
              </a:rPr>
              <a:t> کاری میکنه برامون.</a:t>
            </a:r>
            <a:endParaRPr lang="en-US" sz="2000" dirty="0"/>
          </a:p>
        </p:txBody>
      </p:sp>
      <p:pic>
        <p:nvPicPr>
          <p:cNvPr id="6" name="Content Placeholder 5">
            <a:extLst>
              <a:ext uri="{FF2B5EF4-FFF2-40B4-BE49-F238E27FC236}">
                <a16:creationId xmlns:a16="http://schemas.microsoft.com/office/drawing/2014/main" id="{557764C7-5D37-4F15-45E9-42172C4D1F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1569" y="1828800"/>
            <a:ext cx="7735712" cy="4351338"/>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12</a:t>
            </a:fld>
            <a:endParaRPr lang="en-US"/>
          </a:p>
        </p:txBody>
      </p:sp>
    </p:spTree>
    <p:extLst>
      <p:ext uri="{BB962C8B-B14F-4D97-AF65-F5344CB8AC3E}">
        <p14:creationId xmlns:p14="http://schemas.microsoft.com/office/powerpoint/2010/main" val="27242874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خلاصه با هزار بدبختی رفتیم تو کار پیاده سازی </a:t>
            </a:r>
            <a:r>
              <a:rPr lang="en-US" sz="2000" dirty="0"/>
              <a:t>Q-Learning</a:t>
            </a:r>
            <a:r>
              <a:rPr lang="fa-IR" sz="2000" dirty="0"/>
              <a:t> البته از تمرین دوازده که </a:t>
            </a:r>
            <a:r>
              <a:rPr lang="fa-IR" sz="2000" dirty="0" err="1"/>
              <a:t>شبیهشو</a:t>
            </a:r>
            <a:r>
              <a:rPr lang="fa-IR" sz="2000" dirty="0"/>
              <a:t> زدیم کمک گرفتم مثلا </a:t>
            </a:r>
            <a:r>
              <a:rPr lang="fa-IR" sz="2000" dirty="0" err="1"/>
              <a:t>یه</a:t>
            </a:r>
            <a:r>
              <a:rPr lang="fa-IR" sz="2000" dirty="0"/>
              <a:t> ساختمان داده بدرد بخور داشت برا ساخت جدول ها به اسم </a:t>
            </a:r>
            <a:r>
              <a:rPr lang="en-US" sz="2000" dirty="0"/>
              <a:t>Counter</a:t>
            </a:r>
            <a:br>
              <a:rPr lang="fa-IR" sz="2000" dirty="0"/>
            </a:br>
            <a:r>
              <a:rPr lang="fa-IR" sz="2000" dirty="0"/>
              <a:t>راستی </a:t>
            </a:r>
            <a:r>
              <a:rPr lang="fa-IR" sz="2000" dirty="0" err="1"/>
              <a:t>یه</a:t>
            </a:r>
            <a:r>
              <a:rPr lang="fa-IR" sz="2000" dirty="0"/>
              <a:t> چالش هم این بود که این سرعت و </a:t>
            </a:r>
            <a:r>
              <a:rPr lang="fa-IR" sz="2000" dirty="0" err="1"/>
              <a:t>مکانش</a:t>
            </a:r>
            <a:r>
              <a:rPr lang="fa-IR" sz="2000" dirty="0"/>
              <a:t> پیوسته بود </a:t>
            </a:r>
            <a:r>
              <a:rPr lang="fa-IR" sz="2000" dirty="0" err="1"/>
              <a:t>استیت</a:t>
            </a:r>
            <a:r>
              <a:rPr lang="fa-IR" sz="2000" dirty="0"/>
              <a:t> ها نا محدود </a:t>
            </a:r>
            <a:r>
              <a:rPr lang="fa-IR" sz="2000" dirty="0" err="1"/>
              <a:t>فلذا</a:t>
            </a:r>
            <a:r>
              <a:rPr lang="fa-IR" sz="2000" dirty="0"/>
              <a:t> </a:t>
            </a:r>
            <a:r>
              <a:rPr lang="fa-IR" sz="2000" dirty="0" err="1"/>
              <a:t>اومدین</a:t>
            </a:r>
            <a:r>
              <a:rPr lang="fa-IR" sz="2000" dirty="0"/>
              <a:t> به زیر بازه </a:t>
            </a:r>
            <a:r>
              <a:rPr lang="fa-IR" sz="2000" dirty="0" err="1"/>
              <a:t>هایی</a:t>
            </a:r>
            <a:r>
              <a:rPr lang="fa-IR" sz="2000" dirty="0"/>
              <a:t> تقسیم کردیم تا گسسته بشه.</a:t>
            </a:r>
            <a:endParaRPr lang="en-US" sz="2000" dirty="0"/>
          </a:p>
        </p:txBody>
      </p:sp>
      <p:pic>
        <p:nvPicPr>
          <p:cNvPr id="6" name="Content Placeholder 5">
            <a:extLst>
              <a:ext uri="{FF2B5EF4-FFF2-40B4-BE49-F238E27FC236}">
                <a16:creationId xmlns:a16="http://schemas.microsoft.com/office/drawing/2014/main" id="{5EA6A9DD-BFB2-3770-1B9E-AC094ADB799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1569" y="1828800"/>
            <a:ext cx="7735712" cy="4351338"/>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13</a:t>
            </a:fld>
            <a:endParaRPr lang="en-US"/>
          </a:p>
        </p:txBody>
      </p:sp>
    </p:spTree>
    <p:extLst>
      <p:ext uri="{BB962C8B-B14F-4D97-AF65-F5344CB8AC3E}">
        <p14:creationId xmlns:p14="http://schemas.microsoft.com/office/powerpoint/2010/main" val="35029171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خب طبق معمول قبلی کار نکرد گفتیم برا اینکه داده ها رو بهتر کنیم بیایم این جدول </a:t>
            </a:r>
            <a:r>
              <a:rPr lang="en-US" sz="2000" dirty="0"/>
              <a:t>Q</a:t>
            </a:r>
            <a:r>
              <a:rPr lang="fa-IR" sz="2000" dirty="0"/>
              <a:t> ها رو </a:t>
            </a:r>
            <a:r>
              <a:rPr lang="fa-IR" sz="2000" dirty="0" err="1"/>
              <a:t>یجا</a:t>
            </a:r>
            <a:r>
              <a:rPr lang="fa-IR" sz="2000" dirty="0"/>
              <a:t> ذخیره کنیم رفتیم از </a:t>
            </a:r>
            <a:r>
              <a:rPr lang="fa-IR" sz="2000" dirty="0" err="1"/>
              <a:t>کتابخونه</a:t>
            </a:r>
            <a:r>
              <a:rPr lang="fa-IR" sz="2000" dirty="0"/>
              <a:t> </a:t>
            </a:r>
            <a:r>
              <a:rPr lang="en-US" sz="2000" dirty="0" err="1"/>
              <a:t>json</a:t>
            </a:r>
            <a:r>
              <a:rPr lang="fa-IR" sz="2000" dirty="0"/>
              <a:t> کمک بگیریم که </a:t>
            </a:r>
            <a:r>
              <a:rPr lang="fa-IR" sz="2000" dirty="0" err="1"/>
              <a:t>خودشو</a:t>
            </a:r>
            <a:r>
              <a:rPr lang="fa-IR" sz="2000" dirty="0"/>
              <a:t> لوس کرد چون کلید هامون </a:t>
            </a:r>
            <a:r>
              <a:rPr lang="en-US" sz="2000" dirty="0"/>
              <a:t>tuple</a:t>
            </a:r>
            <a:r>
              <a:rPr lang="fa-IR" sz="2000" dirty="0"/>
              <a:t> بودن.</a:t>
            </a:r>
            <a:endParaRPr lang="en-US" sz="2000" dirty="0"/>
          </a:p>
        </p:txBody>
      </p:sp>
      <p:pic>
        <p:nvPicPr>
          <p:cNvPr id="6" name="Content Placeholder 5">
            <a:extLst>
              <a:ext uri="{FF2B5EF4-FFF2-40B4-BE49-F238E27FC236}">
                <a16:creationId xmlns:a16="http://schemas.microsoft.com/office/drawing/2014/main" id="{73CF06BF-BC98-832A-A43C-D0B9F58D45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1569" y="1828800"/>
            <a:ext cx="7735712" cy="4351338"/>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14</a:t>
            </a:fld>
            <a:endParaRPr lang="en-US"/>
          </a:p>
        </p:txBody>
      </p:sp>
    </p:spTree>
    <p:extLst>
      <p:ext uri="{BB962C8B-B14F-4D97-AF65-F5344CB8AC3E}">
        <p14:creationId xmlns:p14="http://schemas.microsoft.com/office/powerpoint/2010/main" val="1550213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اون </a:t>
            </a:r>
            <a:r>
              <a:rPr lang="fa-IR" sz="2000" dirty="0" err="1"/>
              <a:t>ارورشم</a:t>
            </a:r>
            <a:r>
              <a:rPr lang="fa-IR" sz="2000" dirty="0"/>
              <a:t> که گفتم </a:t>
            </a:r>
            <a:r>
              <a:rPr lang="fa-IR" sz="2000" dirty="0" err="1"/>
              <a:t>خودشو</a:t>
            </a:r>
            <a:r>
              <a:rPr lang="fa-IR" sz="2000" dirty="0"/>
              <a:t> لوس میکرد این بود.</a:t>
            </a:r>
            <a:endParaRPr lang="en-US" sz="2000" dirty="0"/>
          </a:p>
        </p:txBody>
      </p:sp>
      <p:pic>
        <p:nvPicPr>
          <p:cNvPr id="6" name="Content Placeholder 5">
            <a:extLst>
              <a:ext uri="{FF2B5EF4-FFF2-40B4-BE49-F238E27FC236}">
                <a16:creationId xmlns:a16="http://schemas.microsoft.com/office/drawing/2014/main" id="{29043D76-2779-3D22-72ED-002578DD5A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63750" y="2971006"/>
            <a:ext cx="6991350" cy="2066925"/>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15</a:t>
            </a:fld>
            <a:endParaRPr lang="en-US"/>
          </a:p>
        </p:txBody>
      </p:sp>
    </p:spTree>
    <p:extLst>
      <p:ext uri="{BB962C8B-B14F-4D97-AF65-F5344CB8AC3E}">
        <p14:creationId xmlns:p14="http://schemas.microsoft.com/office/powerpoint/2010/main" val="35211443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رفتیم پیش استاد </a:t>
            </a:r>
            <a:r>
              <a:rPr lang="fa-IR" sz="2000" dirty="0" err="1"/>
              <a:t>گوگل</a:t>
            </a:r>
            <a:r>
              <a:rPr lang="fa-IR" sz="2000" dirty="0"/>
              <a:t> و </a:t>
            </a:r>
            <a:r>
              <a:rPr lang="fa-IR" sz="2000" dirty="0" err="1"/>
              <a:t>استک</a:t>
            </a:r>
            <a:r>
              <a:rPr lang="fa-IR" sz="2000" dirty="0"/>
              <a:t> </a:t>
            </a:r>
            <a:r>
              <a:rPr lang="fa-IR" sz="2000" dirty="0" err="1"/>
              <a:t>اور</a:t>
            </a:r>
            <a:r>
              <a:rPr lang="fa-IR" sz="2000" dirty="0"/>
              <a:t> فلو </a:t>
            </a:r>
            <a:r>
              <a:rPr lang="fa-IR" sz="2000" dirty="0" err="1"/>
              <a:t>بهمون</a:t>
            </a:r>
            <a:r>
              <a:rPr lang="fa-IR" sz="2000" dirty="0"/>
              <a:t> گفت که داداش داری اشتباه میزنی باید از این </a:t>
            </a:r>
            <a:r>
              <a:rPr lang="en-US" sz="2000" dirty="0" err="1"/>
              <a:t>ujson</a:t>
            </a:r>
            <a:r>
              <a:rPr lang="fa-IR" sz="2000" dirty="0"/>
              <a:t> استفاده کنی عشقم.</a:t>
            </a:r>
            <a:br>
              <a:rPr lang="fa-IR" sz="2000" dirty="0"/>
            </a:br>
            <a:r>
              <a:rPr lang="fa-IR" sz="2000" dirty="0"/>
              <a:t>ما گفتیم </a:t>
            </a:r>
            <a:r>
              <a:rPr lang="fa-IR" sz="2000" dirty="0" err="1"/>
              <a:t>عه</a:t>
            </a:r>
            <a:r>
              <a:rPr lang="fa-IR" sz="2000" dirty="0"/>
              <a:t> درست شد آقا دمت گرم خیلی </a:t>
            </a:r>
            <a:r>
              <a:rPr lang="fa-IR" sz="2000" dirty="0" err="1"/>
              <a:t>مخلصیم</a:t>
            </a:r>
            <a:r>
              <a:rPr lang="fa-IR" sz="2000" dirty="0"/>
              <a:t>.</a:t>
            </a:r>
            <a:endParaRPr lang="en-US" sz="2000" dirty="0"/>
          </a:p>
        </p:txBody>
      </p:sp>
      <p:pic>
        <p:nvPicPr>
          <p:cNvPr id="6" name="Content Placeholder 5">
            <a:extLst>
              <a:ext uri="{FF2B5EF4-FFF2-40B4-BE49-F238E27FC236}">
                <a16:creationId xmlns:a16="http://schemas.microsoft.com/office/drawing/2014/main" id="{B58A47CA-2682-32B9-45D7-8EA968DA201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1569" y="1828800"/>
            <a:ext cx="7735712" cy="4351338"/>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16</a:t>
            </a:fld>
            <a:endParaRPr lang="en-US"/>
          </a:p>
        </p:txBody>
      </p:sp>
    </p:spTree>
    <p:extLst>
      <p:ext uri="{BB962C8B-B14F-4D97-AF65-F5344CB8AC3E}">
        <p14:creationId xmlns:p14="http://schemas.microsoft.com/office/powerpoint/2010/main" val="275104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fontScale="90000"/>
          </a:bodyPr>
          <a:lstStyle/>
          <a:p>
            <a:pPr algn="r" rtl="1"/>
            <a:r>
              <a:rPr lang="fa-IR" sz="2000" dirty="0"/>
              <a:t>بعد دیدیم جدول رو </a:t>
            </a:r>
            <a:r>
              <a:rPr lang="fa-IR" sz="2000" dirty="0" err="1"/>
              <a:t>سیو</a:t>
            </a:r>
            <a:r>
              <a:rPr lang="fa-IR" sz="2000" dirty="0"/>
              <a:t> کنیم 1000 تا </a:t>
            </a:r>
            <a:r>
              <a:rPr lang="en-US" sz="2000" dirty="0"/>
              <a:t>episode</a:t>
            </a:r>
            <a:r>
              <a:rPr lang="fa-IR" sz="2000" dirty="0"/>
              <a:t> بریم این کوتاه نمیاد. خسته شدیم !! </a:t>
            </a:r>
            <a:br>
              <a:rPr lang="fa-IR" sz="2000" dirty="0"/>
            </a:br>
            <a:r>
              <a:rPr lang="fa-IR" sz="2000" dirty="0"/>
              <a:t>گفتم </a:t>
            </a:r>
            <a:r>
              <a:rPr lang="fa-IR" sz="2000" dirty="0" err="1"/>
              <a:t>بذار</a:t>
            </a:r>
            <a:r>
              <a:rPr lang="fa-IR" sz="2000" dirty="0"/>
              <a:t> برم ببینم خودم </a:t>
            </a:r>
            <a:r>
              <a:rPr lang="fa-IR" sz="2000" dirty="0" err="1"/>
              <a:t>میتونم</a:t>
            </a:r>
            <a:r>
              <a:rPr lang="fa-IR" sz="2000" dirty="0"/>
              <a:t> </a:t>
            </a:r>
            <a:r>
              <a:rPr lang="fa-IR" sz="2000" dirty="0" err="1"/>
              <a:t>حلش</a:t>
            </a:r>
            <a:r>
              <a:rPr lang="fa-IR" sz="2000" dirty="0"/>
              <a:t> کنم گور بابای </a:t>
            </a:r>
            <a:r>
              <a:rPr lang="en-US" sz="2000" dirty="0"/>
              <a:t>agent</a:t>
            </a:r>
            <a:r>
              <a:rPr lang="fa-IR" sz="2000" dirty="0"/>
              <a:t> و </a:t>
            </a:r>
            <a:r>
              <a:rPr lang="fa-IR" sz="2000" dirty="0" err="1"/>
              <a:t>الگوریتم</a:t>
            </a:r>
            <a:r>
              <a:rPr lang="fa-IR" sz="2000" dirty="0"/>
              <a:t>.</a:t>
            </a:r>
            <a:br>
              <a:rPr lang="fa-IR" sz="2000" dirty="0"/>
            </a:br>
            <a:r>
              <a:rPr lang="fa-IR" sz="2000" dirty="0"/>
              <a:t>یکم ور رفتیم از ریاضی و فیزیک یک استفاده کردم دیدم این ماشین بیچاره باید از شتاب جاذبه هم استفاده کنه و برا همین اگه تو طرف </a:t>
            </a:r>
            <a:r>
              <a:rPr lang="fa-IR" sz="2000" dirty="0" err="1"/>
              <a:t>سرعتش</a:t>
            </a:r>
            <a:r>
              <a:rPr lang="fa-IR" sz="2000" dirty="0"/>
              <a:t> شتاب بگیره </a:t>
            </a:r>
            <a:r>
              <a:rPr lang="fa-IR" sz="2000" dirty="0" err="1"/>
              <a:t>حرکتش</a:t>
            </a:r>
            <a:r>
              <a:rPr lang="fa-IR" sz="2000" dirty="0"/>
              <a:t> تند شونده میشه و به هدف میرسه. </a:t>
            </a:r>
            <a:r>
              <a:rPr lang="fa-IR" sz="2000" dirty="0" err="1"/>
              <a:t>حقیقتا</a:t>
            </a:r>
            <a:r>
              <a:rPr lang="fa-IR" sz="2000" dirty="0"/>
              <a:t> بعدش به خودم </a:t>
            </a:r>
            <a:r>
              <a:rPr lang="fa-IR" sz="2000" dirty="0" err="1"/>
              <a:t>خیلیییی</a:t>
            </a:r>
            <a:r>
              <a:rPr lang="fa-IR" sz="2000" dirty="0"/>
              <a:t> بالیدم 😌(اینو خودم کشف کردم خود فرزان رحمانی نه </a:t>
            </a:r>
            <a:r>
              <a:rPr lang="fa-IR" sz="2000" dirty="0" err="1"/>
              <a:t>ویشته</a:t>
            </a:r>
            <a:r>
              <a:rPr lang="fa-IR" sz="2000" dirty="0"/>
              <a:t>)</a:t>
            </a:r>
            <a:br>
              <a:rPr lang="fa-IR" sz="2000" dirty="0"/>
            </a:br>
            <a:r>
              <a:rPr lang="fa-IR" sz="2000" dirty="0"/>
              <a:t>حالا همین کشف(</a:t>
            </a:r>
            <a:r>
              <a:rPr lang="en-US" sz="2000" dirty="0"/>
              <a:t>key feature</a:t>
            </a:r>
            <a:r>
              <a:rPr lang="fa-IR" sz="2000" dirty="0"/>
              <a:t>) باعث شد </a:t>
            </a:r>
            <a:r>
              <a:rPr lang="fa-IR" sz="2000" dirty="0" err="1"/>
              <a:t>یسری</a:t>
            </a:r>
            <a:r>
              <a:rPr lang="fa-IR" sz="2000" dirty="0"/>
              <a:t> ایده به ذهنم برسه تا اون </a:t>
            </a:r>
            <a:r>
              <a:rPr lang="fa-IR" sz="2000" dirty="0" err="1"/>
              <a:t>الگوریتم</a:t>
            </a:r>
            <a:r>
              <a:rPr lang="fa-IR" sz="2000" dirty="0"/>
              <a:t> </a:t>
            </a:r>
            <a:r>
              <a:rPr lang="en-US" sz="2000" dirty="0"/>
              <a:t>Q-Learning</a:t>
            </a:r>
            <a:r>
              <a:rPr lang="fa-IR" sz="2000" dirty="0"/>
              <a:t> کار کنه.</a:t>
            </a:r>
            <a:endParaRPr lang="en-US" sz="2000" dirty="0"/>
          </a:p>
        </p:txBody>
      </p:sp>
      <p:pic>
        <p:nvPicPr>
          <p:cNvPr id="6" name="Content Placeholder 5">
            <a:extLst>
              <a:ext uri="{FF2B5EF4-FFF2-40B4-BE49-F238E27FC236}">
                <a16:creationId xmlns:a16="http://schemas.microsoft.com/office/drawing/2014/main" id="{4BE3CA8E-1A7E-C5A0-F6A8-BFE5B686035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1569" y="1828800"/>
            <a:ext cx="7735712" cy="4351338"/>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17</a:t>
            </a:fld>
            <a:endParaRPr lang="en-US"/>
          </a:p>
        </p:txBody>
      </p:sp>
    </p:spTree>
    <p:extLst>
      <p:ext uri="{BB962C8B-B14F-4D97-AF65-F5344CB8AC3E}">
        <p14:creationId xmlns:p14="http://schemas.microsoft.com/office/powerpoint/2010/main" val="9615517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خلاصه از ایده ام کمک گرفتم اینو به اون </a:t>
            </a:r>
            <a:r>
              <a:rPr lang="fa-IR" sz="2000" dirty="0" err="1"/>
              <a:t>الگوریتم</a:t>
            </a:r>
            <a:r>
              <a:rPr lang="fa-IR" sz="2000" dirty="0"/>
              <a:t> اضافه کردم دیدم بالاخره این ماشین </a:t>
            </a:r>
            <a:r>
              <a:rPr lang="fa-IR" sz="2000" dirty="0" err="1"/>
              <a:t>کوچولوی</a:t>
            </a:r>
            <a:r>
              <a:rPr lang="fa-IR" sz="2000" dirty="0"/>
              <a:t> بیچاره </a:t>
            </a:r>
            <a:r>
              <a:rPr lang="fa-IR" sz="2000" dirty="0" err="1"/>
              <a:t>داره</a:t>
            </a:r>
            <a:r>
              <a:rPr lang="fa-IR" sz="2000" dirty="0"/>
              <a:t> به هدفش میرسه !!!! </a:t>
            </a:r>
            <a:r>
              <a:rPr lang="fa-IR" sz="2000" dirty="0">
                <a:sym typeface="Wingdings" panose="05000000000000000000" pitchFamily="2" charset="2"/>
              </a:rPr>
              <a:t></a:t>
            </a:r>
            <a:endParaRPr lang="en-US" sz="2000" dirty="0"/>
          </a:p>
        </p:txBody>
      </p:sp>
      <p:pic>
        <p:nvPicPr>
          <p:cNvPr id="6" name="Content Placeholder 5">
            <a:extLst>
              <a:ext uri="{FF2B5EF4-FFF2-40B4-BE49-F238E27FC236}">
                <a16:creationId xmlns:a16="http://schemas.microsoft.com/office/drawing/2014/main" id="{657E5A8F-FAA5-B0FF-437A-45F3DC92FF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1569" y="1828800"/>
            <a:ext cx="7735712" cy="4351338"/>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18</a:t>
            </a:fld>
            <a:endParaRPr lang="en-US"/>
          </a:p>
        </p:txBody>
      </p:sp>
    </p:spTree>
    <p:extLst>
      <p:ext uri="{BB962C8B-B14F-4D97-AF65-F5344CB8AC3E}">
        <p14:creationId xmlns:p14="http://schemas.microsoft.com/office/powerpoint/2010/main" val="31253551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بعد گفتیم بریم سراغ </a:t>
            </a:r>
            <a:r>
              <a:rPr lang="en-US" sz="2000" dirty="0"/>
              <a:t>approximate Q-Learning</a:t>
            </a:r>
            <a:r>
              <a:rPr lang="fa-IR" sz="2000" dirty="0"/>
              <a:t>ببینیم با </a:t>
            </a:r>
            <a:r>
              <a:rPr lang="fa-IR" sz="2000" dirty="0" err="1"/>
              <a:t>اینم</a:t>
            </a:r>
            <a:r>
              <a:rPr lang="fa-IR" sz="2000" dirty="0"/>
              <a:t> </a:t>
            </a:r>
            <a:r>
              <a:rPr lang="fa-IR" sz="2000" dirty="0" err="1"/>
              <a:t>میتونیم</a:t>
            </a:r>
            <a:r>
              <a:rPr lang="fa-IR" sz="2000" dirty="0"/>
              <a:t> یا نه.</a:t>
            </a:r>
            <a:br>
              <a:rPr lang="fa-IR" sz="2000" dirty="0"/>
            </a:br>
            <a:r>
              <a:rPr lang="fa-IR" sz="2000" dirty="0" err="1"/>
              <a:t>اینم</a:t>
            </a:r>
            <a:r>
              <a:rPr lang="fa-IR" sz="2000" dirty="0"/>
              <a:t> اول داشت </a:t>
            </a:r>
            <a:r>
              <a:rPr lang="fa-IR" sz="2000" dirty="0" err="1"/>
              <a:t>خودشو</a:t>
            </a:r>
            <a:r>
              <a:rPr lang="fa-IR" sz="2000" dirty="0"/>
              <a:t> لوس میکرد ولی خب بالاخره پا داد. ^-^</a:t>
            </a:r>
            <a:endParaRPr lang="en-US" sz="2000" dirty="0"/>
          </a:p>
        </p:txBody>
      </p:sp>
      <p:pic>
        <p:nvPicPr>
          <p:cNvPr id="6" name="Content Placeholder 5">
            <a:extLst>
              <a:ext uri="{FF2B5EF4-FFF2-40B4-BE49-F238E27FC236}">
                <a16:creationId xmlns:a16="http://schemas.microsoft.com/office/drawing/2014/main" id="{D66DDF52-3BF4-9E26-F4CA-3E71EAFAA80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1569" y="1828800"/>
            <a:ext cx="7735712" cy="4351338"/>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19</a:t>
            </a:fld>
            <a:endParaRPr lang="en-US"/>
          </a:p>
        </p:txBody>
      </p:sp>
    </p:spTree>
    <p:extLst>
      <p:ext uri="{BB962C8B-B14F-4D97-AF65-F5344CB8AC3E}">
        <p14:creationId xmlns:p14="http://schemas.microsoft.com/office/powerpoint/2010/main" val="163713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CE828-95C1-F776-8D75-CC0F35ABAFF2}"/>
              </a:ext>
            </a:extLst>
          </p:cNvPr>
          <p:cNvSpPr>
            <a:spLocks noGrp="1"/>
          </p:cNvSpPr>
          <p:nvPr>
            <p:ph type="title"/>
          </p:nvPr>
        </p:nvSpPr>
        <p:spPr/>
        <p:txBody>
          <a:bodyPr>
            <a:noAutofit/>
          </a:bodyPr>
          <a:lstStyle/>
          <a:p>
            <a:pPr algn="r" rtl="1"/>
            <a:r>
              <a:rPr lang="fa-IR" sz="2000" dirty="0"/>
              <a:t>در ابتدا پیش نیاز </a:t>
            </a:r>
            <a:r>
              <a:rPr lang="fa-IR" sz="2000" dirty="0" err="1"/>
              <a:t>هایی</a:t>
            </a:r>
            <a:r>
              <a:rPr lang="fa-IR" sz="2000" dirty="0"/>
              <a:t> که لازم بود از اسلاید های درس بدانیم و از آن ها استفاده کنیم رو می بینید که</a:t>
            </a:r>
            <a:r>
              <a:rPr lang="en-US" sz="2000" dirty="0"/>
              <a:t> </a:t>
            </a:r>
            <a:r>
              <a:rPr lang="fa-IR" sz="2000" dirty="0"/>
              <a:t>شامل </a:t>
            </a:r>
            <a:r>
              <a:rPr lang="fa-IR" sz="2000" dirty="0" err="1"/>
              <a:t>الگوریتم</a:t>
            </a:r>
            <a:r>
              <a:rPr lang="fa-IR" sz="2000" dirty="0"/>
              <a:t> های </a:t>
            </a:r>
            <a:r>
              <a:rPr lang="en-US" sz="2000" dirty="0"/>
              <a:t>Q-Learning, Approximate Q-Learning and </a:t>
            </a:r>
            <a:br>
              <a:rPr lang="en-US" sz="2000" dirty="0"/>
            </a:br>
            <a:r>
              <a:rPr lang="en-US" sz="2000" dirty="0"/>
              <a:t>Deep Q-Learning</a:t>
            </a:r>
            <a:r>
              <a:rPr lang="fa-IR" sz="2000" dirty="0"/>
              <a:t> می شوند. ما این سوال رو با دو </a:t>
            </a:r>
            <a:r>
              <a:rPr lang="fa-IR" sz="2000" dirty="0" err="1"/>
              <a:t>الگوریتم</a:t>
            </a:r>
            <a:r>
              <a:rPr lang="fa-IR" sz="2000" dirty="0"/>
              <a:t> اول پیاده سازی کردیم ولی با توجه به اینکه آشنایی نداشتیم و درس هم جزیی پوشش داده بود نتوانستیم آن را بابا </a:t>
            </a:r>
            <a:r>
              <a:rPr lang="en-US" sz="2000" dirty="0"/>
              <a:t>Deep Q-Learning</a:t>
            </a:r>
            <a:r>
              <a:rPr lang="fa-IR" sz="2000" dirty="0"/>
              <a:t> پیاده سازی کنیم.</a:t>
            </a:r>
            <a:endParaRPr lang="en-US" sz="2000" dirty="0"/>
          </a:p>
        </p:txBody>
      </p:sp>
      <p:pic>
        <p:nvPicPr>
          <p:cNvPr id="8" name="Content Placeholder 7">
            <a:extLst>
              <a:ext uri="{FF2B5EF4-FFF2-40B4-BE49-F238E27FC236}">
                <a16:creationId xmlns:a16="http://schemas.microsoft.com/office/drawing/2014/main" id="{42BEEEEA-C710-358A-A4D3-1FABE84BF4C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02769" y="1828800"/>
            <a:ext cx="6713312" cy="4351338"/>
          </a:xfrm>
        </p:spPr>
      </p:pic>
      <p:sp>
        <p:nvSpPr>
          <p:cNvPr id="4" name="Slide Number Placeholder 3">
            <a:extLst>
              <a:ext uri="{FF2B5EF4-FFF2-40B4-BE49-F238E27FC236}">
                <a16:creationId xmlns:a16="http://schemas.microsoft.com/office/drawing/2014/main" id="{59CB5F13-2D1A-2475-F68B-6929A3FD7776}"/>
              </a:ext>
            </a:extLst>
          </p:cNvPr>
          <p:cNvSpPr>
            <a:spLocks noGrp="1"/>
          </p:cNvSpPr>
          <p:nvPr>
            <p:ph type="sldNum" sz="quarter" idx="12"/>
          </p:nvPr>
        </p:nvSpPr>
        <p:spPr/>
        <p:txBody>
          <a:bodyPr>
            <a:normAutofit lnSpcReduction="10000"/>
          </a:bodyPr>
          <a:lstStyle/>
          <a:p>
            <a:fld id="{839A52EC-F8CA-4A99-80EF-38F98AF96C87}" type="slidenum">
              <a:rPr lang="en-US" smtClean="0"/>
              <a:t>2</a:t>
            </a:fld>
            <a:endParaRPr lang="en-US"/>
          </a:p>
        </p:txBody>
      </p:sp>
    </p:spTree>
    <p:extLst>
      <p:ext uri="{BB962C8B-B14F-4D97-AF65-F5344CB8AC3E}">
        <p14:creationId xmlns:p14="http://schemas.microsoft.com/office/powerpoint/2010/main" val="25962183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خب شبیه اون کد قبلی اومدیم فقط </a:t>
            </a:r>
            <a:r>
              <a:rPr lang="fa-IR" sz="2000" dirty="0" err="1"/>
              <a:t>یه</a:t>
            </a:r>
            <a:r>
              <a:rPr lang="fa-IR" sz="2000" dirty="0"/>
              <a:t> تابع خطی تقریبی به جای اون جدول بزرگ تعریف کردیم و پنج تا ویژگی هم که در زیر آمده است تعریف کردیم تا </a:t>
            </a:r>
            <a:r>
              <a:rPr lang="fa-IR" sz="2000" dirty="0" err="1"/>
              <a:t>مدلمون</a:t>
            </a:r>
            <a:r>
              <a:rPr lang="fa-IR" sz="2000" dirty="0"/>
              <a:t> یاد بگیره وزن های این </a:t>
            </a:r>
            <a:r>
              <a:rPr lang="fa-IR" sz="2000" dirty="0" err="1"/>
              <a:t>فیچر</a:t>
            </a:r>
            <a:r>
              <a:rPr lang="fa-IR" sz="2000" dirty="0"/>
              <a:t> ها رو. ولی این پنج تا ویژگی خوب نبودند و یا اصلا نمیشد یا خیلی به ندرت با تکرار </a:t>
            </a:r>
            <a:r>
              <a:rPr lang="fa-IR" sz="2000" dirty="0" err="1"/>
              <a:t>خیلییییی</a:t>
            </a:r>
            <a:r>
              <a:rPr lang="fa-IR" sz="2000" dirty="0"/>
              <a:t> زیاد کار میکرد و خوب برا همین گفتیم </a:t>
            </a:r>
            <a:r>
              <a:rPr lang="fa-IR" sz="2000" dirty="0" err="1"/>
              <a:t>بذار</a:t>
            </a:r>
            <a:r>
              <a:rPr lang="fa-IR" sz="2000" dirty="0"/>
              <a:t> فک کنیم ببینیم چی میشه تعریف کرد.</a:t>
            </a:r>
            <a:endParaRPr lang="en-US" sz="2000" dirty="0"/>
          </a:p>
        </p:txBody>
      </p:sp>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20</a:t>
            </a:fld>
            <a:endParaRPr lang="en-US"/>
          </a:p>
        </p:txBody>
      </p:sp>
      <p:pic>
        <p:nvPicPr>
          <p:cNvPr id="8" name="Content Placeholder 7">
            <a:extLst>
              <a:ext uri="{FF2B5EF4-FFF2-40B4-BE49-F238E27FC236}">
                <a16:creationId xmlns:a16="http://schemas.microsoft.com/office/drawing/2014/main" id="{7CB9411B-EE43-33C1-3821-A6F5515DB6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2063" y="2691292"/>
            <a:ext cx="8594725" cy="2626353"/>
          </a:xfrm>
        </p:spPr>
      </p:pic>
    </p:spTree>
    <p:extLst>
      <p:ext uri="{BB962C8B-B14F-4D97-AF65-F5344CB8AC3E}">
        <p14:creationId xmlns:p14="http://schemas.microsoft.com/office/powerpoint/2010/main" val="25951178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خلاصه بعد از اندکی تفکر فهمیدم همون چیزی که قبلا کشف کردم میتونه کمک کنه. بجای سه تا ویژگی قبلی که شتاب مثبت، شتاب منفی و شتاب صفر بود اومدم </a:t>
            </a:r>
            <a:r>
              <a:rPr lang="fa-IR" sz="2000" dirty="0" err="1"/>
              <a:t>یه</a:t>
            </a:r>
            <a:r>
              <a:rPr lang="fa-IR" sz="2000" dirty="0"/>
              <a:t> ویژگی درست حسابی که تعریف حرکت تند شونده تو این محیط میشه رو درست کردم و بله همان طور که حدس میزنید خیلی سریع تر جواب رو به ما نشون میداد .</a:t>
            </a:r>
            <a:endParaRPr lang="en-US" sz="2000" dirty="0"/>
          </a:p>
        </p:txBody>
      </p:sp>
      <p:pic>
        <p:nvPicPr>
          <p:cNvPr id="6" name="Content Placeholder 5">
            <a:extLst>
              <a:ext uri="{FF2B5EF4-FFF2-40B4-BE49-F238E27FC236}">
                <a16:creationId xmlns:a16="http://schemas.microsoft.com/office/drawing/2014/main" id="{04AF4C6D-C1CF-6DAF-6BFE-2572CCF3B0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2063" y="3449728"/>
            <a:ext cx="8594725" cy="1109482"/>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21</a:t>
            </a:fld>
            <a:endParaRPr lang="en-US"/>
          </a:p>
        </p:txBody>
      </p:sp>
    </p:spTree>
    <p:extLst>
      <p:ext uri="{BB962C8B-B14F-4D97-AF65-F5344CB8AC3E}">
        <p14:creationId xmlns:p14="http://schemas.microsoft.com/office/powerpoint/2010/main" val="40823399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err="1"/>
              <a:t>اینم</a:t>
            </a:r>
            <a:r>
              <a:rPr lang="fa-IR" sz="2000" dirty="0"/>
              <a:t> </a:t>
            </a:r>
            <a:r>
              <a:rPr lang="fa-IR" sz="2000" dirty="0" err="1"/>
              <a:t>کاریه</a:t>
            </a:r>
            <a:r>
              <a:rPr lang="fa-IR" sz="2000" dirty="0"/>
              <a:t> که موقع </a:t>
            </a:r>
            <a:r>
              <a:rPr lang="fa-IR" sz="2000" dirty="0" err="1"/>
              <a:t>آپدست</a:t>
            </a:r>
            <a:r>
              <a:rPr lang="fa-IR" sz="2000" dirty="0"/>
              <a:t> کردنش باید انجام بدیم تا وزن ویژگی ها درست بشه .</a:t>
            </a:r>
            <a:endParaRPr lang="en-US" sz="2000" dirty="0"/>
          </a:p>
        </p:txBody>
      </p:sp>
      <p:pic>
        <p:nvPicPr>
          <p:cNvPr id="6" name="Content Placeholder 5">
            <a:extLst>
              <a:ext uri="{FF2B5EF4-FFF2-40B4-BE49-F238E27FC236}">
                <a16:creationId xmlns:a16="http://schemas.microsoft.com/office/drawing/2014/main" id="{D617FBB8-B16A-2A25-4200-B2093D5531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2063" y="3157319"/>
            <a:ext cx="8594725" cy="1694300"/>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22</a:t>
            </a:fld>
            <a:endParaRPr lang="en-US"/>
          </a:p>
        </p:txBody>
      </p:sp>
    </p:spTree>
    <p:extLst>
      <p:ext uri="{BB962C8B-B14F-4D97-AF65-F5344CB8AC3E}">
        <p14:creationId xmlns:p14="http://schemas.microsoft.com/office/powerpoint/2010/main" val="4051325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این پیاده سازی همون ویژگی </a:t>
            </a:r>
            <a:r>
              <a:rPr lang="fa-IR" sz="2000" dirty="0" err="1"/>
              <a:t>کلیدیست</a:t>
            </a:r>
            <a:r>
              <a:rPr lang="fa-IR" sz="2000" dirty="0"/>
              <a:t> که گفتیم ما رو نجات داد . کامنت ها رو هم </a:t>
            </a:r>
            <a:r>
              <a:rPr lang="fa-IR" sz="2000" dirty="0" err="1"/>
              <a:t>بخونید</a:t>
            </a:r>
            <a:r>
              <a:rPr lang="fa-IR" sz="2000" dirty="0"/>
              <a:t> توضیح داده دقیق چیکار میکنه.</a:t>
            </a:r>
            <a:endParaRPr lang="en-US" sz="2000" dirty="0"/>
          </a:p>
        </p:txBody>
      </p:sp>
      <p:pic>
        <p:nvPicPr>
          <p:cNvPr id="6" name="Content Placeholder 5">
            <a:extLst>
              <a:ext uri="{FF2B5EF4-FFF2-40B4-BE49-F238E27FC236}">
                <a16:creationId xmlns:a16="http://schemas.microsoft.com/office/drawing/2014/main" id="{BEC813CC-D9D4-48F0-3359-CB6AEB06EA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1569" y="1828800"/>
            <a:ext cx="7735712" cy="4351338"/>
          </a:xfrm>
        </p:spPr>
      </p:pic>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23</a:t>
            </a:fld>
            <a:endParaRPr lang="en-US"/>
          </a:p>
        </p:txBody>
      </p:sp>
    </p:spTree>
    <p:extLst>
      <p:ext uri="{BB962C8B-B14F-4D97-AF65-F5344CB8AC3E}">
        <p14:creationId xmlns:p14="http://schemas.microsoft.com/office/powerpoint/2010/main" val="3891097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اما بعد از اندکی </a:t>
            </a:r>
            <a:r>
              <a:rPr lang="fa-IR" sz="2000" dirty="0" err="1"/>
              <a:t>دیباگ</a:t>
            </a:r>
            <a:r>
              <a:rPr lang="fa-IR" sz="2000" dirty="0"/>
              <a:t> و تست و ... متوجه شدیم که آقا </a:t>
            </a:r>
            <a:r>
              <a:rPr lang="fa-IR" sz="2000" dirty="0" err="1"/>
              <a:t>یه</a:t>
            </a:r>
            <a:r>
              <a:rPr lang="fa-IR" sz="2000" dirty="0"/>
              <a:t> چیزی درست نیست </a:t>
            </a:r>
            <a:r>
              <a:rPr lang="fa-IR" sz="2000" dirty="0" err="1"/>
              <a:t>داره</a:t>
            </a:r>
            <a:r>
              <a:rPr lang="fa-IR" sz="2000" dirty="0"/>
              <a:t> </a:t>
            </a:r>
            <a:r>
              <a:rPr lang="fa-IR" sz="2000" dirty="0" err="1"/>
              <a:t>وزنش</a:t>
            </a:r>
            <a:r>
              <a:rPr lang="fa-IR" sz="2000" dirty="0"/>
              <a:t> کم میشه!@#</a:t>
            </a:r>
            <a:br>
              <a:rPr lang="fa-IR" sz="2000" dirty="0"/>
            </a:br>
            <a:r>
              <a:rPr lang="fa-IR" sz="2000" dirty="0"/>
              <a:t>بعد از کلی بحث و جدل با </a:t>
            </a:r>
            <a:r>
              <a:rPr lang="fa-IR" sz="2000" dirty="0" err="1"/>
              <a:t>ویشته</a:t>
            </a:r>
            <a:r>
              <a:rPr lang="fa-IR" sz="2000" dirty="0"/>
              <a:t> و استدلال توی </a:t>
            </a:r>
            <a:r>
              <a:rPr lang="en-US" sz="2000" dirty="0" err="1"/>
              <a:t>onenote</a:t>
            </a:r>
            <a:r>
              <a:rPr lang="fa-IR" sz="2000" dirty="0"/>
              <a:t> دیدیم که اینجا </a:t>
            </a:r>
            <a:r>
              <a:rPr lang="fa-IR" sz="2000" dirty="0" err="1"/>
              <a:t>برعکسه</a:t>
            </a:r>
            <a:r>
              <a:rPr lang="fa-IR" sz="2000" dirty="0"/>
              <a:t> برا </a:t>
            </a:r>
            <a:r>
              <a:rPr lang="fa-IR" sz="2000" dirty="0" err="1"/>
              <a:t>خوبا</a:t>
            </a:r>
            <a:r>
              <a:rPr lang="fa-IR" sz="2000" dirty="0"/>
              <a:t> منفی میشه برا </a:t>
            </a:r>
            <a:r>
              <a:rPr lang="fa-IR" sz="2000" dirty="0" err="1"/>
              <a:t>بدا</a:t>
            </a:r>
            <a:r>
              <a:rPr lang="fa-IR" sz="2000" dirty="0"/>
              <a:t> مثبت.</a:t>
            </a:r>
            <a:endParaRPr lang="en-US" sz="2000" dirty="0"/>
          </a:p>
        </p:txBody>
      </p:sp>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24</a:t>
            </a:fld>
            <a:endParaRPr lang="en-US"/>
          </a:p>
        </p:txBody>
      </p:sp>
      <p:pic>
        <p:nvPicPr>
          <p:cNvPr id="8" name="Content Placeholder 7">
            <a:extLst>
              <a:ext uri="{FF2B5EF4-FFF2-40B4-BE49-F238E27FC236}">
                <a16:creationId xmlns:a16="http://schemas.microsoft.com/office/drawing/2014/main" id="{FAE0CCC6-4F5B-1E2B-6540-6257391674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1569" y="1828800"/>
            <a:ext cx="7735712" cy="4351338"/>
          </a:xfrm>
        </p:spPr>
      </p:pic>
    </p:spTree>
    <p:extLst>
      <p:ext uri="{BB962C8B-B14F-4D97-AF65-F5344CB8AC3E}">
        <p14:creationId xmlns:p14="http://schemas.microsoft.com/office/powerpoint/2010/main" val="40872037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6A289F-46F9-955C-227D-17C468584FC8}"/>
              </a:ext>
            </a:extLst>
          </p:cNvPr>
          <p:cNvSpPr>
            <a:spLocks noGrp="1"/>
          </p:cNvSpPr>
          <p:nvPr>
            <p:ph type="title"/>
          </p:nvPr>
        </p:nvSpPr>
        <p:spPr/>
        <p:txBody>
          <a:bodyPr>
            <a:normAutofit/>
          </a:bodyPr>
          <a:lstStyle/>
          <a:p>
            <a:pPr algn="r" rtl="1"/>
            <a:r>
              <a:rPr lang="fa-IR" sz="2000" dirty="0"/>
              <a:t>و سپس رفتیم توی کد و به جای =+ گذاشتیم -= و بالاخره درست شد! </a:t>
            </a:r>
            <a:r>
              <a:rPr lang="fa-IR" sz="2000" dirty="0">
                <a:sym typeface="Wingdings" panose="05000000000000000000" pitchFamily="2" charset="2"/>
              </a:rPr>
              <a:t></a:t>
            </a:r>
            <a:r>
              <a:rPr lang="fa-IR" sz="2000" dirty="0"/>
              <a:t>$$$</a:t>
            </a:r>
            <a:r>
              <a:rPr lang="fa-IR" sz="2000" dirty="0">
                <a:sym typeface="Wingdings" panose="05000000000000000000" pitchFamily="2" charset="2"/>
              </a:rPr>
              <a:t></a:t>
            </a:r>
            <a:endParaRPr lang="en-US" sz="2000" dirty="0"/>
          </a:p>
        </p:txBody>
      </p:sp>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25</a:t>
            </a:fld>
            <a:endParaRPr lang="en-US"/>
          </a:p>
        </p:txBody>
      </p:sp>
      <p:pic>
        <p:nvPicPr>
          <p:cNvPr id="6" name="Content Placeholder 5">
            <a:extLst>
              <a:ext uri="{FF2B5EF4-FFF2-40B4-BE49-F238E27FC236}">
                <a16:creationId xmlns:a16="http://schemas.microsoft.com/office/drawing/2014/main" id="{8F7BE521-0FAF-1BF5-C7B9-6C64E594D6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1569" y="1828800"/>
            <a:ext cx="7735712" cy="4351338"/>
          </a:xfrm>
        </p:spPr>
      </p:pic>
    </p:spTree>
    <p:extLst>
      <p:ext uri="{BB962C8B-B14F-4D97-AF65-F5344CB8AC3E}">
        <p14:creationId xmlns:p14="http://schemas.microsoft.com/office/powerpoint/2010/main" val="5765222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1019B4B-9AA1-BDD0-8BC2-9EAB0640CE48}"/>
              </a:ext>
            </a:extLst>
          </p:cNvPr>
          <p:cNvSpPr>
            <a:spLocks noGrp="1"/>
          </p:cNvSpPr>
          <p:nvPr>
            <p:ph type="ctrTitle"/>
          </p:nvPr>
        </p:nvSpPr>
        <p:spPr/>
        <p:txBody>
          <a:bodyPr anchor="t">
            <a:normAutofit fontScale="90000"/>
          </a:bodyPr>
          <a:lstStyle/>
          <a:p>
            <a:pPr algn="r" rtl="1"/>
            <a:r>
              <a:rPr lang="fa-IR" sz="4000" dirty="0"/>
              <a:t>خلاصه تونستیم که با این </a:t>
            </a:r>
            <a:r>
              <a:rPr lang="fa-IR" sz="4000" dirty="0" err="1"/>
              <a:t>الگوریتم</a:t>
            </a:r>
            <a:r>
              <a:rPr lang="fa-IR" sz="4000" dirty="0"/>
              <a:t> ها </a:t>
            </a:r>
            <a:r>
              <a:rPr lang="fa-IR" sz="4000" dirty="0" err="1"/>
              <a:t>ماشینمونو</a:t>
            </a:r>
            <a:r>
              <a:rPr lang="fa-IR" sz="4000" dirty="0"/>
              <a:t> به هدف </a:t>
            </a:r>
            <a:r>
              <a:rPr lang="fa-IR" sz="4000" dirty="0" err="1"/>
              <a:t>برسونیم</a:t>
            </a:r>
            <a:r>
              <a:rPr lang="fa-IR" sz="4000" dirty="0"/>
              <a:t> و بازی رو ببریم. 😎😎😎</a:t>
            </a:r>
            <a:br>
              <a:rPr lang="fa-IR" sz="4000" dirty="0"/>
            </a:br>
            <a:r>
              <a:rPr lang="fa-IR" sz="4000" dirty="0" err="1"/>
              <a:t>فیلمشم</a:t>
            </a:r>
            <a:r>
              <a:rPr lang="fa-IR" sz="4000" dirty="0"/>
              <a:t> هست تو پیوست اومده.</a:t>
            </a:r>
            <a:br>
              <a:rPr lang="fa-IR" sz="4000" dirty="0"/>
            </a:br>
            <a:r>
              <a:rPr lang="fa-IR" sz="4000" dirty="0" err="1"/>
              <a:t>کدا</a:t>
            </a:r>
            <a:r>
              <a:rPr lang="fa-IR" sz="4000" dirty="0"/>
              <a:t> هم تو پیوست هست راستی.</a:t>
            </a:r>
            <a:br>
              <a:rPr lang="fa-IR" sz="4000" dirty="0"/>
            </a:br>
            <a:r>
              <a:rPr lang="fa-IR" sz="4000" dirty="0"/>
              <a:t>پروژه جذابی بود و اگر وقت داشتیم درس های دیگر نبود میرفتیم سراغ بازی های دسته </a:t>
            </a:r>
            <a:r>
              <a:rPr lang="en-US" sz="4000"/>
              <a:t>atari</a:t>
            </a:r>
            <a:r>
              <a:rPr lang="fa-IR" sz="4000"/>
              <a:t> </a:t>
            </a:r>
            <a:r>
              <a:rPr lang="fa-IR" sz="4000" dirty="0"/>
              <a:t>که با حال تر بودن.😪😪😪</a:t>
            </a:r>
            <a:endParaRPr lang="en-US" sz="4000" dirty="0"/>
          </a:p>
        </p:txBody>
      </p:sp>
      <p:sp>
        <p:nvSpPr>
          <p:cNvPr id="8" name="Subtitle 7">
            <a:extLst>
              <a:ext uri="{FF2B5EF4-FFF2-40B4-BE49-F238E27FC236}">
                <a16:creationId xmlns:a16="http://schemas.microsoft.com/office/drawing/2014/main" id="{068B898B-2DB0-0978-2E88-7901070C1B4B}"/>
              </a:ext>
            </a:extLst>
          </p:cNvPr>
          <p:cNvSpPr>
            <a:spLocks noGrp="1"/>
          </p:cNvSpPr>
          <p:nvPr>
            <p:ph type="subTitle" idx="1"/>
          </p:nvPr>
        </p:nvSpPr>
        <p:spPr/>
        <p:txBody>
          <a:bodyPr anchor="ctr"/>
          <a:lstStyle/>
          <a:p>
            <a:pPr algn="ctr"/>
            <a:r>
              <a:rPr lang="fa-IR" sz="7200" dirty="0"/>
              <a:t>پایان</a:t>
            </a:r>
            <a:r>
              <a:rPr lang="fa-IR" dirty="0"/>
              <a:t> </a:t>
            </a:r>
            <a:endParaRPr lang="en-US" dirty="0"/>
          </a:p>
        </p:txBody>
      </p:sp>
      <p:sp>
        <p:nvSpPr>
          <p:cNvPr id="3" name="Slide Number Placeholder 2">
            <a:extLst>
              <a:ext uri="{FF2B5EF4-FFF2-40B4-BE49-F238E27FC236}">
                <a16:creationId xmlns:a16="http://schemas.microsoft.com/office/drawing/2014/main" id="{5E8A090F-B122-9342-7C21-2BA814D0344C}"/>
              </a:ext>
            </a:extLst>
          </p:cNvPr>
          <p:cNvSpPr>
            <a:spLocks noGrp="1"/>
          </p:cNvSpPr>
          <p:nvPr>
            <p:ph type="sldNum" sz="quarter" idx="12"/>
          </p:nvPr>
        </p:nvSpPr>
        <p:spPr/>
        <p:txBody>
          <a:bodyPr>
            <a:normAutofit lnSpcReduction="10000"/>
          </a:bodyPr>
          <a:lstStyle/>
          <a:p>
            <a:fld id="{839A52EC-F8CA-4A99-80EF-38F98AF96C87}" type="slidenum">
              <a:rPr lang="en-US" smtClean="0"/>
              <a:t>26</a:t>
            </a:fld>
            <a:endParaRPr lang="en-US"/>
          </a:p>
        </p:txBody>
      </p:sp>
    </p:spTree>
    <p:extLst>
      <p:ext uri="{BB962C8B-B14F-4D97-AF65-F5344CB8AC3E}">
        <p14:creationId xmlns:p14="http://schemas.microsoft.com/office/powerpoint/2010/main" val="1480539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Content Placeholder 14">
            <a:extLst>
              <a:ext uri="{FF2B5EF4-FFF2-40B4-BE49-F238E27FC236}">
                <a16:creationId xmlns:a16="http://schemas.microsoft.com/office/drawing/2014/main" id="{8BC4D5F9-1D82-5E0F-947C-1831DBCAB2D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01808" y="926339"/>
            <a:ext cx="10269663" cy="5045253"/>
          </a:xfrm>
        </p:spPr>
      </p:pic>
      <p:sp>
        <p:nvSpPr>
          <p:cNvPr id="16" name="Slide Number Placeholder 15">
            <a:extLst>
              <a:ext uri="{FF2B5EF4-FFF2-40B4-BE49-F238E27FC236}">
                <a16:creationId xmlns:a16="http://schemas.microsoft.com/office/drawing/2014/main" id="{4213551C-4BAE-2F08-F644-2D2867405A0E}"/>
              </a:ext>
            </a:extLst>
          </p:cNvPr>
          <p:cNvSpPr>
            <a:spLocks noGrp="1"/>
          </p:cNvSpPr>
          <p:nvPr>
            <p:ph type="sldNum" sz="quarter" idx="12"/>
          </p:nvPr>
        </p:nvSpPr>
        <p:spPr/>
        <p:txBody>
          <a:bodyPr>
            <a:normAutofit lnSpcReduction="10000"/>
          </a:bodyPr>
          <a:lstStyle/>
          <a:p>
            <a:fld id="{839A52EC-F8CA-4A99-80EF-38F98AF96C87}" type="slidenum">
              <a:rPr lang="en-US" smtClean="0"/>
              <a:t>3</a:t>
            </a:fld>
            <a:endParaRPr lang="en-US"/>
          </a:p>
        </p:txBody>
      </p:sp>
    </p:spTree>
    <p:extLst>
      <p:ext uri="{BB962C8B-B14F-4D97-AF65-F5344CB8AC3E}">
        <p14:creationId xmlns:p14="http://schemas.microsoft.com/office/powerpoint/2010/main" val="1857183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62FA666-F100-C1C1-1470-5A090FADFA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7683" y="791714"/>
            <a:ext cx="10675589" cy="5274572"/>
          </a:xfrm>
          <a:prstGeom prst="rect">
            <a:avLst/>
          </a:prstGeom>
        </p:spPr>
      </p:pic>
      <p:sp>
        <p:nvSpPr>
          <p:cNvPr id="6" name="Slide Number Placeholder 5">
            <a:extLst>
              <a:ext uri="{FF2B5EF4-FFF2-40B4-BE49-F238E27FC236}">
                <a16:creationId xmlns:a16="http://schemas.microsoft.com/office/drawing/2014/main" id="{439C5E66-5151-9A55-8E62-BA907A1200FC}"/>
              </a:ext>
            </a:extLst>
          </p:cNvPr>
          <p:cNvSpPr>
            <a:spLocks noGrp="1"/>
          </p:cNvSpPr>
          <p:nvPr>
            <p:ph type="sldNum" sz="quarter" idx="12"/>
          </p:nvPr>
        </p:nvSpPr>
        <p:spPr/>
        <p:txBody>
          <a:bodyPr>
            <a:normAutofit lnSpcReduction="10000"/>
          </a:bodyPr>
          <a:lstStyle/>
          <a:p>
            <a:fld id="{839A52EC-F8CA-4A99-80EF-38F98AF96C87}" type="slidenum">
              <a:rPr lang="en-US" smtClean="0"/>
              <a:t>4</a:t>
            </a:fld>
            <a:endParaRPr lang="en-US"/>
          </a:p>
        </p:txBody>
      </p:sp>
    </p:spTree>
    <p:extLst>
      <p:ext uri="{BB962C8B-B14F-4D97-AF65-F5344CB8AC3E}">
        <p14:creationId xmlns:p14="http://schemas.microsoft.com/office/powerpoint/2010/main" val="25762293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887CF4-9D12-F294-5976-1ABDE0B55C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407" y="578459"/>
            <a:ext cx="10735089" cy="5701082"/>
          </a:xfrm>
          <a:prstGeom prst="rect">
            <a:avLst/>
          </a:prstGeom>
        </p:spPr>
      </p:pic>
      <p:sp>
        <p:nvSpPr>
          <p:cNvPr id="4" name="Slide Number Placeholder 3">
            <a:extLst>
              <a:ext uri="{FF2B5EF4-FFF2-40B4-BE49-F238E27FC236}">
                <a16:creationId xmlns:a16="http://schemas.microsoft.com/office/drawing/2014/main" id="{B9B24057-4FAC-C90E-1B4A-9D24F3253C99}"/>
              </a:ext>
            </a:extLst>
          </p:cNvPr>
          <p:cNvSpPr>
            <a:spLocks noGrp="1"/>
          </p:cNvSpPr>
          <p:nvPr>
            <p:ph type="sldNum" sz="quarter" idx="12"/>
          </p:nvPr>
        </p:nvSpPr>
        <p:spPr/>
        <p:txBody>
          <a:bodyPr>
            <a:normAutofit lnSpcReduction="10000"/>
          </a:bodyPr>
          <a:lstStyle/>
          <a:p>
            <a:fld id="{839A52EC-F8CA-4A99-80EF-38F98AF96C87}" type="slidenum">
              <a:rPr lang="en-US" smtClean="0"/>
              <a:t>5</a:t>
            </a:fld>
            <a:endParaRPr lang="en-US"/>
          </a:p>
        </p:txBody>
      </p:sp>
    </p:spTree>
    <p:extLst>
      <p:ext uri="{BB962C8B-B14F-4D97-AF65-F5344CB8AC3E}">
        <p14:creationId xmlns:p14="http://schemas.microsoft.com/office/powerpoint/2010/main" val="3359876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82B9D9-543D-828D-D374-5E2C0E1224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770" y="425049"/>
            <a:ext cx="10727901" cy="6007903"/>
          </a:xfrm>
          <a:prstGeom prst="rect">
            <a:avLst/>
          </a:prstGeom>
        </p:spPr>
      </p:pic>
      <p:sp>
        <p:nvSpPr>
          <p:cNvPr id="4" name="Slide Number Placeholder 3">
            <a:extLst>
              <a:ext uri="{FF2B5EF4-FFF2-40B4-BE49-F238E27FC236}">
                <a16:creationId xmlns:a16="http://schemas.microsoft.com/office/drawing/2014/main" id="{6C6D8C58-8B01-D625-89F6-E7D38EDF1BD3}"/>
              </a:ext>
            </a:extLst>
          </p:cNvPr>
          <p:cNvSpPr>
            <a:spLocks noGrp="1"/>
          </p:cNvSpPr>
          <p:nvPr>
            <p:ph type="sldNum" sz="quarter" idx="12"/>
          </p:nvPr>
        </p:nvSpPr>
        <p:spPr/>
        <p:txBody>
          <a:bodyPr>
            <a:normAutofit lnSpcReduction="10000"/>
          </a:bodyPr>
          <a:lstStyle/>
          <a:p>
            <a:fld id="{839A52EC-F8CA-4A99-80EF-38F98AF96C87}" type="slidenum">
              <a:rPr lang="en-US" smtClean="0"/>
              <a:t>6</a:t>
            </a:fld>
            <a:endParaRPr lang="en-US"/>
          </a:p>
        </p:txBody>
      </p:sp>
    </p:spTree>
    <p:extLst>
      <p:ext uri="{BB962C8B-B14F-4D97-AF65-F5344CB8AC3E}">
        <p14:creationId xmlns:p14="http://schemas.microsoft.com/office/powerpoint/2010/main" val="980519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479330-2D71-F8EF-E070-AAFCC7EB8E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306" y="379231"/>
            <a:ext cx="10824477" cy="5872279"/>
          </a:xfrm>
          <a:prstGeom prst="rect">
            <a:avLst/>
          </a:prstGeom>
        </p:spPr>
      </p:pic>
      <p:sp>
        <p:nvSpPr>
          <p:cNvPr id="4" name="Slide Number Placeholder 3">
            <a:extLst>
              <a:ext uri="{FF2B5EF4-FFF2-40B4-BE49-F238E27FC236}">
                <a16:creationId xmlns:a16="http://schemas.microsoft.com/office/drawing/2014/main" id="{E9395EE8-CA8D-9D89-701C-C0CB55EAA5CE}"/>
              </a:ext>
            </a:extLst>
          </p:cNvPr>
          <p:cNvSpPr>
            <a:spLocks noGrp="1"/>
          </p:cNvSpPr>
          <p:nvPr>
            <p:ph type="sldNum" sz="quarter" idx="12"/>
          </p:nvPr>
        </p:nvSpPr>
        <p:spPr/>
        <p:txBody>
          <a:bodyPr>
            <a:normAutofit lnSpcReduction="10000"/>
          </a:bodyPr>
          <a:lstStyle/>
          <a:p>
            <a:fld id="{839A52EC-F8CA-4A99-80EF-38F98AF96C87}" type="slidenum">
              <a:rPr lang="en-US" smtClean="0"/>
              <a:t>7</a:t>
            </a:fld>
            <a:endParaRPr lang="en-US"/>
          </a:p>
        </p:txBody>
      </p:sp>
    </p:spTree>
    <p:extLst>
      <p:ext uri="{BB962C8B-B14F-4D97-AF65-F5344CB8AC3E}">
        <p14:creationId xmlns:p14="http://schemas.microsoft.com/office/powerpoint/2010/main" val="71567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F106C8A-FD6D-2863-94BC-C6C5E1A08EBA}"/>
              </a:ext>
            </a:extLst>
          </p:cNvPr>
          <p:cNvSpPr>
            <a:spLocks noGrp="1"/>
          </p:cNvSpPr>
          <p:nvPr>
            <p:ph type="title"/>
          </p:nvPr>
        </p:nvSpPr>
        <p:spPr>
          <a:xfrm>
            <a:off x="1261872" y="365760"/>
            <a:ext cx="9692640" cy="3711970"/>
          </a:xfrm>
        </p:spPr>
        <p:txBody>
          <a:bodyPr>
            <a:normAutofit/>
          </a:bodyPr>
          <a:lstStyle/>
          <a:p>
            <a:pPr algn="r" rtl="1"/>
            <a:r>
              <a:rPr lang="fa-IR" dirty="0"/>
              <a:t>در ادامه روند تکامل پروژه و سیر تکاملی آن دیده می شود که چگونه از صفر شروع کردیم و به غایت </a:t>
            </a:r>
            <a:r>
              <a:rPr lang="fa-IR" dirty="0" err="1"/>
              <a:t>القصوی</a:t>
            </a:r>
            <a:r>
              <a:rPr lang="fa-IR" dirty="0"/>
              <a:t> رسیدیم</a:t>
            </a:r>
            <a:r>
              <a:rPr lang="fa-IR" dirty="0">
                <a:sym typeface="Wingdings" panose="05000000000000000000" pitchFamily="2" charset="2"/>
              </a:rPr>
              <a:t></a:t>
            </a:r>
            <a:endParaRPr lang="en-US" dirty="0"/>
          </a:p>
        </p:txBody>
      </p:sp>
      <p:sp>
        <p:nvSpPr>
          <p:cNvPr id="2" name="Slide Number Placeholder 1">
            <a:extLst>
              <a:ext uri="{FF2B5EF4-FFF2-40B4-BE49-F238E27FC236}">
                <a16:creationId xmlns:a16="http://schemas.microsoft.com/office/drawing/2014/main" id="{590AB827-8655-008A-A294-B2E715EAEAB5}"/>
              </a:ext>
            </a:extLst>
          </p:cNvPr>
          <p:cNvSpPr>
            <a:spLocks noGrp="1"/>
          </p:cNvSpPr>
          <p:nvPr>
            <p:ph type="sldNum" sz="quarter" idx="12"/>
          </p:nvPr>
        </p:nvSpPr>
        <p:spPr/>
        <p:txBody>
          <a:bodyPr>
            <a:normAutofit lnSpcReduction="10000"/>
          </a:bodyPr>
          <a:lstStyle/>
          <a:p>
            <a:fld id="{839A52EC-F8CA-4A99-80EF-38F98AF96C87}" type="slidenum">
              <a:rPr lang="en-US" smtClean="0"/>
              <a:t>8</a:t>
            </a:fld>
            <a:endParaRPr lang="en-US"/>
          </a:p>
        </p:txBody>
      </p:sp>
    </p:spTree>
    <p:extLst>
      <p:ext uri="{BB962C8B-B14F-4D97-AF65-F5344CB8AC3E}">
        <p14:creationId xmlns:p14="http://schemas.microsoft.com/office/powerpoint/2010/main" val="172444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337BB34A-F1D6-B7C1-E2D7-F49CC55CA818}"/>
              </a:ext>
            </a:extLst>
          </p:cNvPr>
          <p:cNvSpPr>
            <a:spLocks noGrp="1"/>
          </p:cNvSpPr>
          <p:nvPr>
            <p:ph type="title"/>
          </p:nvPr>
        </p:nvSpPr>
        <p:spPr/>
        <p:txBody>
          <a:bodyPr/>
          <a:lstStyle/>
          <a:p>
            <a:pPr algn="ctr"/>
            <a:r>
              <a:rPr lang="en-US" dirty="0"/>
              <a:t>The First Scratch</a:t>
            </a:r>
          </a:p>
        </p:txBody>
      </p:sp>
      <p:pic>
        <p:nvPicPr>
          <p:cNvPr id="14" name="Content Placeholder 13">
            <a:extLst>
              <a:ext uri="{FF2B5EF4-FFF2-40B4-BE49-F238E27FC236}">
                <a16:creationId xmlns:a16="http://schemas.microsoft.com/office/drawing/2014/main" id="{758F3F79-6799-54A7-77DF-D59ABBFFED0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05185" y="1828799"/>
            <a:ext cx="5718937" cy="4871317"/>
          </a:xfrm>
        </p:spPr>
      </p:pic>
      <p:sp>
        <p:nvSpPr>
          <p:cNvPr id="3" name="Slide Number Placeholder 2">
            <a:extLst>
              <a:ext uri="{FF2B5EF4-FFF2-40B4-BE49-F238E27FC236}">
                <a16:creationId xmlns:a16="http://schemas.microsoft.com/office/drawing/2014/main" id="{B0A9CB0C-9A3A-C126-0EBF-640A68811713}"/>
              </a:ext>
            </a:extLst>
          </p:cNvPr>
          <p:cNvSpPr>
            <a:spLocks noGrp="1"/>
          </p:cNvSpPr>
          <p:nvPr>
            <p:ph type="sldNum" sz="quarter" idx="12"/>
          </p:nvPr>
        </p:nvSpPr>
        <p:spPr/>
        <p:txBody>
          <a:bodyPr>
            <a:normAutofit lnSpcReduction="10000"/>
          </a:bodyPr>
          <a:lstStyle/>
          <a:p>
            <a:fld id="{839A52EC-F8CA-4A99-80EF-38F98AF96C87}" type="slidenum">
              <a:rPr lang="en-US" smtClean="0"/>
              <a:t>9</a:t>
            </a:fld>
            <a:endParaRPr lang="en-US"/>
          </a:p>
        </p:txBody>
      </p:sp>
    </p:spTree>
    <p:extLst>
      <p:ext uri="{BB962C8B-B14F-4D97-AF65-F5344CB8AC3E}">
        <p14:creationId xmlns:p14="http://schemas.microsoft.com/office/powerpoint/2010/main" val="3725406460"/>
      </p:ext>
    </p:extLst>
  </p:cSld>
  <p:clrMapOvr>
    <a:masterClrMapping/>
  </p:clrMapOvr>
</p:sld>
</file>

<file path=ppt/theme/theme1.xml><?xml version="1.0" encoding="utf-8"?>
<a:theme xmlns:a="http://schemas.openxmlformats.org/drawingml/2006/main" name="View">
  <a:themeElements>
    <a:clrScheme name="View">
      <a:dk1>
        <a:sysClr val="windowText" lastClr="000000"/>
      </a:dk1>
      <a:lt1>
        <a:sysClr val="window" lastClr="FFFFFF"/>
      </a:lt1>
      <a:dk2>
        <a:srgbClr val="564B3C"/>
      </a:dk2>
      <a:lt2>
        <a:srgbClr val="ECEDD1"/>
      </a:lt2>
      <a:accent1>
        <a:srgbClr val="93A299"/>
      </a:accent1>
      <a:accent2>
        <a:srgbClr val="CB4B30"/>
      </a:accent2>
      <a:accent3>
        <a:srgbClr val="B5AE53"/>
      </a:accent3>
      <a:accent4>
        <a:srgbClr val="6F6A7A"/>
      </a:accent4>
      <a:accent5>
        <a:srgbClr val="E8B54D"/>
      </a:accent5>
      <a:accent6>
        <a:srgbClr val="8A7952"/>
      </a:accent6>
      <a:hlink>
        <a:srgbClr val="9F9F0B"/>
      </a:hlink>
      <a:folHlink>
        <a:srgbClr val="B2B2B2"/>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3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866257B-E5CE-4C43-9210-F2DE76BE10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113</TotalTime>
  <Words>903</Words>
  <Application>Microsoft Office PowerPoint</Application>
  <PresentationFormat>Widescreen</PresentationFormat>
  <Paragraphs>51</Paragraphs>
  <Slides>26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Century Schoolbook</vt:lpstr>
      <vt:lpstr>Wingdings 2</vt:lpstr>
      <vt:lpstr>View</vt:lpstr>
      <vt:lpstr>به نام خدا پروژه پایانی هوش مصنوعی و سیستم های خبره اعضای گروه: فرزان رحمانی 99521271 امیر رضا ویشته 99522221</vt:lpstr>
      <vt:lpstr>در ابتدا پیش نیاز هایی که لازم بود از اسلاید های درس بدانیم و از آن ها استفاده کنیم رو می بینید که شامل الگوریتم های Q-Learning, Approximate Q-Learning and  Deep Q-Learning می شوند. ما این سوال رو با دو الگوریتم اول پیاده سازی کردیم ولی با توجه به اینکه آشنایی نداشتیم و درس هم جزیی پوشش داده بود نتوانستیم آن را بابا Deep Q-Learning پیاده سازی کنیم.</vt:lpstr>
      <vt:lpstr>PowerPoint Presentation</vt:lpstr>
      <vt:lpstr>PowerPoint Presentation</vt:lpstr>
      <vt:lpstr>PowerPoint Presentation</vt:lpstr>
      <vt:lpstr>PowerPoint Presentation</vt:lpstr>
      <vt:lpstr>PowerPoint Presentation</vt:lpstr>
      <vt:lpstr>در ادامه روند تکامل پروژه و سیر تکاملی آن دیده می شود که چگونه از صفر شروع کردیم و به غایت القصوی رسیدیم</vt:lpstr>
      <vt:lpstr>The First Scratch</vt:lpstr>
      <vt:lpstr>اولش همه دسته ای مختلف رو تست و اجرا کردیم ببینیم اصلا این gymnasium چیه!</vt:lpstr>
      <vt:lpstr>دوم گفتیم خوب دیگه بسه بازی :-) بریم سراغ mountain car خودمون ببینیم چی میده چی میگیره راه میاد با هامون نمیاد داستان چیه. خلاصه فهمیدیم اینا خروجیشون چیه چه شکلی اصلا البته با کمک خود مستندش </vt:lpstr>
      <vt:lpstr>بعد رفتیم ببینیم خودمون بازی کنیم میتونیم ببریم یا نه بنظر راحت میومد. خب گفتم همیشه برو سمت راست ولی نشد ! دلیلش هم این بود که ماشین کوچولون قدرت کافی نداشت خب گفتم پس نمیشه حتما بذار بریم ببینیم agent کاری میکنه برامون.</vt:lpstr>
      <vt:lpstr>خلاصه با هزار بدبختی رفتیم تو کار پیاده سازی Q-Learning البته از تمرین دوازده که شبیهشو زدیم کمک گرفتم مثلا یه ساختمان داده بدرد بخور داشت برا ساخت جدول ها به اسم Counter راستی یه چالش هم این بود که این سرعت و مکانش پیوسته بود استیت ها نا محدود فلذا اومدین به زیر بازه هایی تقسیم کردیم تا گسسته بشه.</vt:lpstr>
      <vt:lpstr>خب طبق معمول قبلی کار نکرد گفتیم برا اینکه داده ها رو بهتر کنیم بیایم این جدول Q ها رو یجا ذخیره کنیم رفتیم از کتابخونه json کمک بگیریم که خودشو لوس کرد چون کلید هامون tuple بودن.</vt:lpstr>
      <vt:lpstr>اون ارورشم که گفتم خودشو لوس میکرد این بود.</vt:lpstr>
      <vt:lpstr>رفتیم پیش استاد گوگل و استک اور فلو بهمون گفت که داداش داری اشتباه میزنی باید از این ujson استفاده کنی عشقم. ما گفتیم عه درست شد آقا دمت گرم خیلی مخلصیم.</vt:lpstr>
      <vt:lpstr>بعد دیدیم جدول رو سیو کنیم 1000 تا episode بریم این کوتاه نمیاد. خسته شدیم !!  گفتم بذار برم ببینم خودم میتونم حلش کنم گور بابای agent و الگوریتم. یکم ور رفتیم از ریاضی و فیزیک یک استفاده کردم دیدم این ماشین بیچاره باید از شتاب جاذبه هم استفاده کنه و برا همین اگه تو طرف سرعتش شتاب بگیره حرکتش تند شونده میشه و به هدف میرسه. حقیقتا بعدش به خودم خیلیییی بالیدم 😌(اینو خودم کشف کردم خود فرزان رحمانی نه ویشته) حالا همین کشف(key feature) باعث شد یسری ایده به ذهنم برسه تا اون الگوریتم Q-Learning کار کنه.</vt:lpstr>
      <vt:lpstr>خلاصه از ایده ام کمک گرفتم اینو به اون الگوریتم اضافه کردم دیدم بالاخره این ماشین کوچولوی بیچاره داره به هدفش میرسه !!!! </vt:lpstr>
      <vt:lpstr>بعد گفتیم بریم سراغ approximate Q-Learningببینیم با اینم میتونیم یا نه. اینم اول داشت خودشو لوس میکرد ولی خب بالاخره پا داد. ^-^</vt:lpstr>
      <vt:lpstr>خب شبیه اون کد قبلی اومدیم فقط یه تابع خطی تقریبی به جای اون جدول بزرگ تعریف کردیم و پنج تا ویژگی هم که در زیر آمده است تعریف کردیم تا مدلمون یاد بگیره وزن های این فیچر ها رو. ولی این پنج تا ویژگی خوب نبودند و یا اصلا نمیشد یا خیلی به ندرت با تکرار خیلییییی زیاد کار میکرد و خوب برا همین گفتیم بذار فک کنیم ببینیم چی میشه تعریف کرد.</vt:lpstr>
      <vt:lpstr>خلاصه بعد از اندکی تفکر فهمیدم همون چیزی که قبلا کشف کردم میتونه کمک کنه. بجای سه تا ویژگی قبلی که شتاب مثبت، شتاب منفی و شتاب صفر بود اومدم یه ویژگی درست حسابی که تعریف حرکت تند شونده تو این محیط میشه رو درست کردم و بله همان طور که حدس میزنید خیلی سریع تر جواب رو به ما نشون میداد .</vt:lpstr>
      <vt:lpstr>اینم کاریه که موقع آپدست کردنش باید انجام بدیم تا وزن ویژگی ها درست بشه .</vt:lpstr>
      <vt:lpstr>این پیاده سازی همون ویژگی کلیدیست که گفتیم ما رو نجات داد . کامنت ها رو هم بخونید توضیح داده دقیق چیکار میکنه.</vt:lpstr>
      <vt:lpstr>اما بعد از اندکی دیباگ و تست و ... متوجه شدیم که آقا یه چیزی درست نیست داره وزنش کم میشه!@# بعد از کلی بحث و جدل با ویشته و استدلال توی onenote دیدیم که اینجا برعکسه برا خوبا منفی میشه برا بدا مثبت.</vt:lpstr>
      <vt:lpstr>و سپس رفتیم توی کد و به جای =+ گذاشتیم -= و بالاخره درست شد! $$$</vt:lpstr>
      <vt:lpstr>خلاصه تونستیم که با این الگوریتم ها ماشینمونو به هدف برسونیم و بازی رو ببریم. 😎😎😎 فیلمشم هست تو پیوست اومده. کدا هم تو پیوست هست راستی. پروژه جذابی بود و اگر وقت داشتیم درس های دیگر نبود میرفتیم سراغ بازی های دسته atari که با حال تر بودن.😪😪😪</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به نام خدا پروژه پایانی هوش مصنوعی و سیستم های خبره اعضای گروه: فرزان رحمانی 99521271 امیر رضا ویشته 99522221</dc:title>
  <dc:creator>Farzan Rahmani</dc:creator>
  <cp:lastModifiedBy>Farzan Rahmani</cp:lastModifiedBy>
  <cp:revision>9</cp:revision>
  <dcterms:created xsi:type="dcterms:W3CDTF">2023-01-24T17:06:51Z</dcterms:created>
  <dcterms:modified xsi:type="dcterms:W3CDTF">2023-01-25T15:45:55Z</dcterms:modified>
</cp:coreProperties>
</file>

<file path=docProps/thumbnail.jpeg>
</file>